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charts/chart1.xml" ContentType="application/vnd.openxmlformats-officedocument.drawingml.char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charts/chart2.xml" ContentType="application/vnd.openxmlformats-officedocument.drawingml.char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830" r:id="rId5"/>
    <p:sldMasterId id="2147483859" r:id="rId6"/>
  </p:sldMasterIdLst>
  <p:notesMasterIdLst>
    <p:notesMasterId r:id="rId28"/>
  </p:notesMasterIdLst>
  <p:handoutMasterIdLst>
    <p:handoutMasterId r:id="rId29"/>
  </p:handoutMasterIdLst>
  <p:sldIdLst>
    <p:sldId id="256" r:id="rId7"/>
    <p:sldId id="2147469635" r:id="rId8"/>
    <p:sldId id="2147469636" r:id="rId9"/>
    <p:sldId id="2147469638" r:id="rId10"/>
    <p:sldId id="2147469639" r:id="rId11"/>
    <p:sldId id="2147469640" r:id="rId12"/>
    <p:sldId id="2147469644" r:id="rId13"/>
    <p:sldId id="2147469645" r:id="rId14"/>
    <p:sldId id="2147469642" r:id="rId15"/>
    <p:sldId id="2147469643" r:id="rId16"/>
    <p:sldId id="2147469641" r:id="rId17"/>
    <p:sldId id="2147469634" r:id="rId18"/>
    <p:sldId id="2147469650" r:id="rId19"/>
    <p:sldId id="2147469652" r:id="rId20"/>
    <p:sldId id="2147469653" r:id="rId21"/>
    <p:sldId id="2147469654" r:id="rId22"/>
    <p:sldId id="2147469674" r:id="rId23"/>
    <p:sldId id="2147469675" r:id="rId24"/>
    <p:sldId id="2147469676" r:id="rId25"/>
    <p:sldId id="2147469679" r:id="rId26"/>
    <p:sldId id="2147469647" r:id="rId27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73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g, Jiqiang" initials="SJ" lastIdx="5" clrIdx="0">
    <p:extLst>
      <p:ext uri="{19B8F6BF-5375-455C-9EA6-DF929625EA0E}">
        <p15:presenceInfo xmlns:p15="http://schemas.microsoft.com/office/powerpoint/2012/main" userId="S::jiqiang.song@intel.com::d614d5f2-64bc-4e95-aacf-61adb92cab03" providerId="AD"/>
      </p:ext>
    </p:extLst>
  </p:cmAuthor>
  <p:cmAuthor id="2" name="Krishnan, Vijay" initials="KV" lastIdx="1" clrIdx="1">
    <p:extLst>
      <p:ext uri="{19B8F6BF-5375-455C-9EA6-DF929625EA0E}">
        <p15:presenceInfo xmlns:p15="http://schemas.microsoft.com/office/powerpoint/2012/main" userId="S::vijay.krishnan@intel.com::c495467f-b3fd-4b81-9845-d0b3dba4f5f4" providerId="AD"/>
      </p:ext>
    </p:extLst>
  </p:cmAuthor>
  <p:cmAuthor id="3" name="Feng, Zheng Fion" initials="FF" lastIdx="1" clrIdx="2">
    <p:extLst>
      <p:ext uri="{19B8F6BF-5375-455C-9EA6-DF929625EA0E}">
        <p15:presenceInfo xmlns:p15="http://schemas.microsoft.com/office/powerpoint/2012/main" userId="S::zheng.fion.feng@intel.com::658cff39-213c-4820-9f69-14bca6fe11c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C9D1"/>
    <a:srgbClr val="00FED4"/>
    <a:srgbClr val="0FB402"/>
    <a:srgbClr val="0000FF"/>
    <a:srgbClr val="FEB8BA"/>
    <a:srgbClr val="DCDCDC"/>
    <a:srgbClr val="2872C5"/>
    <a:srgbClr val="004A86"/>
    <a:srgbClr val="FC6467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1" autoAdjust="0"/>
    <p:restoredTop sz="97130" autoAdjust="0"/>
  </p:normalViewPr>
  <p:slideViewPr>
    <p:cSldViewPr snapToGrid="0">
      <p:cViewPr varScale="1">
        <p:scale>
          <a:sx n="77" d="100"/>
          <a:sy n="77" d="100"/>
        </p:scale>
        <p:origin x="67" y="365"/>
      </p:cViewPr>
      <p:guideLst>
        <p:guide orient="horz" pos="4032"/>
        <p:guide pos="73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commentAuthors" Target="commentAuthors.xml"/><Relationship Id="rId8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0000000000000001E-3"/>
          <c:y val="5.0000000000000001E-3"/>
          <c:w val="0.99"/>
          <c:h val="0.85003499999999999"/>
        </c:manualLayout>
      </c:layout>
      <c:pieChart>
        <c:varyColors val="0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4.1227E-2"/>
          <c:y val="0.95121999999999995"/>
          <c:w val="0.91754599999999997"/>
          <c:h val="4.8779599999999999E-2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1800" b="0" i="0" u="none" strike="noStrike">
              <a:solidFill>
                <a:srgbClr val="000000"/>
              </a:solidFill>
              <a:latin typeface="Intel Clear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553E8-0470-1349-956C-3CB1869458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67CBD2-00E1-E94C-B4F0-37C39C209DC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B726A-C477-6444-83BF-F1538D69AD1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C31E5-3BC8-F849-AC60-6FCBD80D55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1290B-DD02-C147-B1CC-37C02F331DB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DCDB93-7126-8142-8B95-E87AEC483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277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6" name="Shape 105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1pPr>
    <a:lvl2pPr indent="1143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2pPr>
    <a:lvl3pPr indent="2286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3pPr>
    <a:lvl4pPr indent="3429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4pPr>
    <a:lvl5pPr indent="4572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5pPr>
    <a:lvl6pPr indent="5715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6pPr>
    <a:lvl7pPr indent="6858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7pPr>
    <a:lvl8pPr indent="8001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8pPr>
    <a:lvl9pPr indent="9144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RISCV</a:t>
            </a:r>
            <a:r>
              <a:rPr lang="zh-CN" altLang="en-US" dirty="0"/>
              <a:t>的</a:t>
            </a:r>
            <a:r>
              <a:rPr lang="en-US" altLang="zh-CN" dirty="0"/>
              <a:t>PMU</a:t>
            </a:r>
            <a:r>
              <a:rPr lang="zh-CN" altLang="en-US" dirty="0"/>
              <a:t>发展，是一个逐步通用化、精细化的过程</a:t>
            </a:r>
            <a:endParaRPr lang="en-US" altLang="zh-CN" dirty="0"/>
          </a:p>
          <a:p>
            <a:r>
              <a:rPr lang="en-US" altLang="zh-CN" dirty="0"/>
              <a:t>29</a:t>
            </a:r>
            <a:r>
              <a:rPr lang="zh-CN" altLang="en-US" dirty="0"/>
              <a:t>个</a:t>
            </a:r>
            <a:r>
              <a:rPr lang="en-US" altLang="zh-CN" dirty="0"/>
              <a:t>HPM counters</a:t>
            </a:r>
            <a:r>
              <a:rPr lang="zh-CN" altLang="en-US" dirty="0"/>
              <a:t>，处理器厂家可以自行选择实现多少个</a:t>
            </a:r>
            <a:endParaRPr lang="en-US" altLang="zh-CN" dirty="0"/>
          </a:p>
          <a:p>
            <a:r>
              <a:rPr lang="zh-CN" altLang="en-US" dirty="0"/>
              <a:t>寄存器最大</a:t>
            </a:r>
            <a:r>
              <a:rPr lang="en-US" altLang="zh-CN" dirty="0"/>
              <a:t>64</a:t>
            </a:r>
            <a:r>
              <a:rPr lang="zh-CN" altLang="en-US" dirty="0"/>
              <a:t>位，处理器厂家也可以自行选择实现多少位，比如</a:t>
            </a:r>
            <a:r>
              <a:rPr lang="en-US" altLang="zh-CN" dirty="0"/>
              <a:t>40</a:t>
            </a:r>
            <a:r>
              <a:rPr lang="zh-CN" altLang="en-US" dirty="0"/>
              <a:t>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6DC-E2BF-4A68-8F4F-006D47357C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31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RISCV</a:t>
            </a:r>
            <a:r>
              <a:rPr lang="zh-CN" altLang="en-US" dirty="0"/>
              <a:t>的</a:t>
            </a:r>
            <a:r>
              <a:rPr lang="en-US" altLang="zh-CN" dirty="0"/>
              <a:t>PMU</a:t>
            </a:r>
            <a:r>
              <a:rPr lang="zh-CN" altLang="en-US" dirty="0"/>
              <a:t>发展，是一个逐步通用化、精细化的过程</a:t>
            </a:r>
            <a:endParaRPr lang="en-US" altLang="zh-CN" dirty="0"/>
          </a:p>
          <a:p>
            <a:r>
              <a:rPr lang="en-US" altLang="zh-CN" dirty="0"/>
              <a:t>29</a:t>
            </a:r>
            <a:r>
              <a:rPr lang="zh-CN" altLang="en-US" dirty="0"/>
              <a:t>个</a:t>
            </a:r>
            <a:r>
              <a:rPr lang="en-US" altLang="zh-CN" dirty="0"/>
              <a:t>HPM counters</a:t>
            </a:r>
            <a:r>
              <a:rPr lang="zh-CN" altLang="en-US" dirty="0"/>
              <a:t>，处理器厂家可以自行选择实现多少个</a:t>
            </a:r>
            <a:endParaRPr lang="en-US" altLang="zh-CN" dirty="0"/>
          </a:p>
          <a:p>
            <a:r>
              <a:rPr lang="zh-CN" altLang="en-US" dirty="0"/>
              <a:t>寄存器最大</a:t>
            </a:r>
            <a:r>
              <a:rPr lang="en-US" altLang="zh-CN" dirty="0"/>
              <a:t>64</a:t>
            </a:r>
            <a:r>
              <a:rPr lang="zh-CN" altLang="en-US" dirty="0"/>
              <a:t>位，处理器厂家也可以自行选择实现多少位，比如</a:t>
            </a:r>
            <a:r>
              <a:rPr lang="en-US" altLang="zh-CN" dirty="0"/>
              <a:t>40</a:t>
            </a:r>
            <a:r>
              <a:rPr lang="zh-CN" altLang="en-US" dirty="0"/>
              <a:t>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6DC-E2BF-4A68-8F4F-006D47357C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102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RISCV</a:t>
            </a:r>
            <a:r>
              <a:rPr lang="zh-CN" altLang="en-US" dirty="0"/>
              <a:t>的</a:t>
            </a:r>
            <a:r>
              <a:rPr lang="en-US" altLang="zh-CN" dirty="0"/>
              <a:t>PMU</a:t>
            </a:r>
            <a:r>
              <a:rPr lang="zh-CN" altLang="en-US" dirty="0"/>
              <a:t>发展，是一个逐步通用化、精细化的过程</a:t>
            </a:r>
            <a:endParaRPr lang="en-US" altLang="zh-CN" dirty="0"/>
          </a:p>
          <a:p>
            <a:r>
              <a:rPr lang="en-US" altLang="zh-CN" dirty="0"/>
              <a:t>29</a:t>
            </a:r>
            <a:r>
              <a:rPr lang="zh-CN" altLang="en-US" dirty="0"/>
              <a:t>个</a:t>
            </a:r>
            <a:r>
              <a:rPr lang="en-US" altLang="zh-CN" dirty="0"/>
              <a:t>HPM counters</a:t>
            </a:r>
            <a:r>
              <a:rPr lang="zh-CN" altLang="en-US" dirty="0"/>
              <a:t>，处理器厂家可以自行选择实现多少个</a:t>
            </a:r>
            <a:endParaRPr lang="en-US" altLang="zh-CN" dirty="0"/>
          </a:p>
          <a:p>
            <a:r>
              <a:rPr lang="zh-CN" altLang="en-US" dirty="0"/>
              <a:t>寄存器最大</a:t>
            </a:r>
            <a:r>
              <a:rPr lang="en-US" altLang="zh-CN" dirty="0"/>
              <a:t>64</a:t>
            </a:r>
            <a:r>
              <a:rPr lang="zh-CN" altLang="en-US" dirty="0"/>
              <a:t>位，处理器厂家也可以自行选择实现多少位，比如</a:t>
            </a:r>
            <a:r>
              <a:rPr lang="en-US" altLang="zh-CN" dirty="0"/>
              <a:t>40</a:t>
            </a:r>
            <a:r>
              <a:rPr lang="zh-CN" altLang="en-US" dirty="0"/>
              <a:t>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6DC-E2BF-4A68-8F4F-006D47357C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20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RISCV</a:t>
            </a:r>
            <a:r>
              <a:rPr lang="zh-CN" altLang="en-US" dirty="0"/>
              <a:t>的</a:t>
            </a:r>
            <a:r>
              <a:rPr lang="en-US" altLang="zh-CN" dirty="0"/>
              <a:t>PMU</a:t>
            </a:r>
            <a:r>
              <a:rPr lang="zh-CN" altLang="en-US" dirty="0"/>
              <a:t>发展，是一个逐步通用化、精细化的过程</a:t>
            </a:r>
            <a:endParaRPr lang="en-US" altLang="zh-CN" dirty="0"/>
          </a:p>
          <a:p>
            <a:r>
              <a:rPr lang="en-US" altLang="zh-CN" dirty="0"/>
              <a:t>29</a:t>
            </a:r>
            <a:r>
              <a:rPr lang="zh-CN" altLang="en-US" dirty="0"/>
              <a:t>个</a:t>
            </a:r>
            <a:r>
              <a:rPr lang="en-US" altLang="zh-CN" dirty="0"/>
              <a:t>HPM counters</a:t>
            </a:r>
            <a:r>
              <a:rPr lang="zh-CN" altLang="en-US" dirty="0"/>
              <a:t>，处理器厂家可以自行选择实现多少个</a:t>
            </a:r>
            <a:endParaRPr lang="en-US" altLang="zh-CN" dirty="0"/>
          </a:p>
          <a:p>
            <a:r>
              <a:rPr lang="zh-CN" altLang="en-US" dirty="0"/>
              <a:t>寄存器最大</a:t>
            </a:r>
            <a:r>
              <a:rPr lang="en-US" altLang="zh-CN" dirty="0"/>
              <a:t>64</a:t>
            </a:r>
            <a:r>
              <a:rPr lang="zh-CN" altLang="en-US" dirty="0"/>
              <a:t>位，处理器厂家也可以自行选择实现多少位，比如</a:t>
            </a:r>
            <a:r>
              <a:rPr lang="en-US" altLang="zh-CN" dirty="0"/>
              <a:t>40</a:t>
            </a:r>
            <a:r>
              <a:rPr lang="zh-CN" altLang="en-US" dirty="0"/>
              <a:t>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6DC-E2BF-4A68-8F4F-006D47357C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78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RISCV</a:t>
            </a:r>
            <a:r>
              <a:rPr lang="zh-CN" altLang="en-US" dirty="0"/>
              <a:t>的</a:t>
            </a:r>
            <a:r>
              <a:rPr lang="en-US" altLang="zh-CN" dirty="0"/>
              <a:t>PMU</a:t>
            </a:r>
            <a:r>
              <a:rPr lang="zh-CN" altLang="en-US" dirty="0"/>
              <a:t>发展，是一个逐步通用化、精细化的过程</a:t>
            </a:r>
            <a:endParaRPr lang="en-US" altLang="zh-CN" dirty="0"/>
          </a:p>
          <a:p>
            <a:r>
              <a:rPr lang="en-US" altLang="zh-CN" dirty="0"/>
              <a:t>29</a:t>
            </a:r>
            <a:r>
              <a:rPr lang="zh-CN" altLang="en-US" dirty="0"/>
              <a:t>个</a:t>
            </a:r>
            <a:r>
              <a:rPr lang="en-US" altLang="zh-CN" dirty="0"/>
              <a:t>HPM counters</a:t>
            </a:r>
            <a:r>
              <a:rPr lang="zh-CN" altLang="en-US" dirty="0"/>
              <a:t>，处理器厂家可以自行选择实现多少个</a:t>
            </a:r>
            <a:endParaRPr lang="en-US" altLang="zh-CN" dirty="0"/>
          </a:p>
          <a:p>
            <a:r>
              <a:rPr lang="zh-CN" altLang="en-US" dirty="0"/>
              <a:t>寄存器最大</a:t>
            </a:r>
            <a:r>
              <a:rPr lang="en-US" altLang="zh-CN" dirty="0"/>
              <a:t>64</a:t>
            </a:r>
            <a:r>
              <a:rPr lang="zh-CN" altLang="en-US" dirty="0"/>
              <a:t>位，处理器厂家也可以自行选择实现多少位，比如</a:t>
            </a:r>
            <a:r>
              <a:rPr lang="en-US" altLang="zh-CN" dirty="0"/>
              <a:t>40</a:t>
            </a:r>
            <a:r>
              <a:rPr lang="zh-CN" altLang="en-US" dirty="0"/>
              <a:t>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6DC-E2BF-4A68-8F4F-006D47357C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99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RISCV</a:t>
            </a:r>
            <a:r>
              <a:rPr lang="zh-CN" altLang="en-US" dirty="0"/>
              <a:t>的</a:t>
            </a:r>
            <a:r>
              <a:rPr lang="en-US" altLang="zh-CN" dirty="0"/>
              <a:t>PMU</a:t>
            </a:r>
            <a:r>
              <a:rPr lang="zh-CN" altLang="en-US" dirty="0"/>
              <a:t>发展，是一个逐步通用化、精细化的过程</a:t>
            </a:r>
            <a:endParaRPr lang="en-US" altLang="zh-CN" dirty="0"/>
          </a:p>
          <a:p>
            <a:r>
              <a:rPr lang="en-US" altLang="zh-CN" dirty="0"/>
              <a:t>29</a:t>
            </a:r>
            <a:r>
              <a:rPr lang="zh-CN" altLang="en-US" dirty="0"/>
              <a:t>个</a:t>
            </a:r>
            <a:r>
              <a:rPr lang="en-US" altLang="zh-CN" dirty="0"/>
              <a:t>HPM counters</a:t>
            </a:r>
            <a:r>
              <a:rPr lang="zh-CN" altLang="en-US" dirty="0"/>
              <a:t>，处理器厂家可以自行选择实现多少个</a:t>
            </a:r>
            <a:endParaRPr lang="en-US" altLang="zh-CN" dirty="0"/>
          </a:p>
          <a:p>
            <a:r>
              <a:rPr lang="zh-CN" altLang="en-US" dirty="0"/>
              <a:t>寄存器最大</a:t>
            </a:r>
            <a:r>
              <a:rPr lang="en-US" altLang="zh-CN" dirty="0"/>
              <a:t>64</a:t>
            </a:r>
            <a:r>
              <a:rPr lang="zh-CN" altLang="en-US" dirty="0"/>
              <a:t>位，处理器厂家也可以自行选择实现多少位，比如</a:t>
            </a:r>
            <a:r>
              <a:rPr lang="en-US" altLang="zh-CN" dirty="0"/>
              <a:t>40</a:t>
            </a:r>
            <a:r>
              <a:rPr lang="zh-CN" altLang="en-US" dirty="0"/>
              <a:t>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6DC-E2BF-4A68-8F4F-006D47357C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21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RISCV</a:t>
            </a:r>
            <a:r>
              <a:rPr lang="zh-CN" altLang="en-US" dirty="0"/>
              <a:t>的</a:t>
            </a:r>
            <a:r>
              <a:rPr lang="en-US" altLang="zh-CN" dirty="0"/>
              <a:t>PMU</a:t>
            </a:r>
            <a:r>
              <a:rPr lang="zh-CN" altLang="en-US" dirty="0"/>
              <a:t>发展，是一个逐步通用化、精细化的过程</a:t>
            </a:r>
            <a:endParaRPr lang="en-US" altLang="zh-CN" dirty="0"/>
          </a:p>
          <a:p>
            <a:r>
              <a:rPr lang="en-US" altLang="zh-CN" dirty="0"/>
              <a:t>29</a:t>
            </a:r>
            <a:r>
              <a:rPr lang="zh-CN" altLang="en-US" dirty="0"/>
              <a:t>个</a:t>
            </a:r>
            <a:r>
              <a:rPr lang="en-US" altLang="zh-CN" dirty="0"/>
              <a:t>HPM counters</a:t>
            </a:r>
            <a:r>
              <a:rPr lang="zh-CN" altLang="en-US" dirty="0"/>
              <a:t>，处理器厂家可以自行选择实现多少个</a:t>
            </a:r>
            <a:endParaRPr lang="en-US" altLang="zh-CN" dirty="0"/>
          </a:p>
          <a:p>
            <a:r>
              <a:rPr lang="zh-CN" altLang="en-US" dirty="0"/>
              <a:t>寄存器最大</a:t>
            </a:r>
            <a:r>
              <a:rPr lang="en-US" altLang="zh-CN" dirty="0"/>
              <a:t>64</a:t>
            </a:r>
            <a:r>
              <a:rPr lang="zh-CN" altLang="en-US" dirty="0"/>
              <a:t>位，处理器厂家也可以自行选择实现多少位，比如</a:t>
            </a:r>
            <a:r>
              <a:rPr lang="en-US" altLang="zh-CN" dirty="0"/>
              <a:t>40</a:t>
            </a:r>
            <a:r>
              <a:rPr lang="zh-CN" altLang="en-US" dirty="0"/>
              <a:t>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6DC-E2BF-4A68-8F4F-006D47357C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00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RISCV</a:t>
            </a:r>
            <a:r>
              <a:rPr lang="zh-CN" altLang="en-US" dirty="0"/>
              <a:t>的</a:t>
            </a:r>
            <a:r>
              <a:rPr lang="en-US" altLang="zh-CN" dirty="0"/>
              <a:t>PMU</a:t>
            </a:r>
            <a:r>
              <a:rPr lang="zh-CN" altLang="en-US" dirty="0"/>
              <a:t>发展，是一个逐步通用化、精细化的过程</a:t>
            </a:r>
            <a:endParaRPr lang="en-US" altLang="zh-CN" dirty="0"/>
          </a:p>
          <a:p>
            <a:r>
              <a:rPr lang="en-US" altLang="zh-CN" dirty="0"/>
              <a:t>29</a:t>
            </a:r>
            <a:r>
              <a:rPr lang="zh-CN" altLang="en-US" dirty="0"/>
              <a:t>个</a:t>
            </a:r>
            <a:r>
              <a:rPr lang="en-US" altLang="zh-CN" dirty="0"/>
              <a:t>HPM counters</a:t>
            </a:r>
            <a:r>
              <a:rPr lang="zh-CN" altLang="en-US" dirty="0"/>
              <a:t>，处理器厂家可以自行选择实现多少个</a:t>
            </a:r>
            <a:endParaRPr lang="en-US" altLang="zh-CN" dirty="0"/>
          </a:p>
          <a:p>
            <a:r>
              <a:rPr lang="zh-CN" altLang="en-US" dirty="0"/>
              <a:t>寄存器最大</a:t>
            </a:r>
            <a:r>
              <a:rPr lang="en-US" altLang="zh-CN" dirty="0"/>
              <a:t>64</a:t>
            </a:r>
            <a:r>
              <a:rPr lang="zh-CN" altLang="en-US" dirty="0"/>
              <a:t>位，处理器厂家也可以自行选择实现多少位，比如</a:t>
            </a:r>
            <a:r>
              <a:rPr lang="en-US" altLang="zh-CN" dirty="0"/>
              <a:t>40</a:t>
            </a:r>
            <a:r>
              <a:rPr lang="zh-CN" altLang="en-US" dirty="0"/>
              <a:t>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6DC-E2BF-4A68-8F4F-006D47357C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39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RISCV</a:t>
            </a:r>
            <a:r>
              <a:rPr lang="zh-CN" altLang="en-US" dirty="0"/>
              <a:t>的</a:t>
            </a:r>
            <a:r>
              <a:rPr lang="en-US" altLang="zh-CN" dirty="0"/>
              <a:t>PMU</a:t>
            </a:r>
            <a:r>
              <a:rPr lang="zh-CN" altLang="en-US" dirty="0"/>
              <a:t>发展，是一个逐步通用化、精细化的过程</a:t>
            </a:r>
            <a:endParaRPr lang="en-US" altLang="zh-CN" dirty="0"/>
          </a:p>
          <a:p>
            <a:r>
              <a:rPr lang="en-US" altLang="zh-CN" dirty="0"/>
              <a:t>29</a:t>
            </a:r>
            <a:r>
              <a:rPr lang="zh-CN" altLang="en-US" dirty="0"/>
              <a:t>个</a:t>
            </a:r>
            <a:r>
              <a:rPr lang="en-US" altLang="zh-CN" dirty="0"/>
              <a:t>HPM counters</a:t>
            </a:r>
            <a:r>
              <a:rPr lang="zh-CN" altLang="en-US" dirty="0"/>
              <a:t>，处理器厂家可以自行选择实现多少个</a:t>
            </a:r>
            <a:endParaRPr lang="en-US" altLang="zh-CN" dirty="0"/>
          </a:p>
          <a:p>
            <a:r>
              <a:rPr lang="zh-CN" altLang="en-US" dirty="0"/>
              <a:t>寄存器最大</a:t>
            </a:r>
            <a:r>
              <a:rPr lang="en-US" altLang="zh-CN" dirty="0"/>
              <a:t>64</a:t>
            </a:r>
            <a:r>
              <a:rPr lang="zh-CN" altLang="en-US" dirty="0"/>
              <a:t>位，处理器厂家也可以自行选择实现多少位，比如</a:t>
            </a:r>
            <a:r>
              <a:rPr lang="en-US" altLang="zh-CN" dirty="0"/>
              <a:t>40</a:t>
            </a:r>
            <a:r>
              <a:rPr lang="zh-CN" altLang="en-US" dirty="0"/>
              <a:t>位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56DC-E2BF-4A68-8F4F-006D47357C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51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6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A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0" name="Square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1" name="Rectangle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2" name="Square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5379059-B28C-483A-9CD1-B3EB81874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EFC1083-9176-4B55-B8AB-9F31A213ED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968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3600">
                <a:solidFill>
                  <a:srgbClr val="004A86"/>
                </a:solidFill>
              </a:defRPr>
            </a:lvl1pPr>
          </a:lstStyle>
          <a:p>
            <a:r>
              <a:rPr lang="en-US"/>
              <a:t>36pt </a:t>
            </a:r>
            <a:r>
              <a:rPr lang="en-US" err="1"/>
              <a:t>IntelOne</a:t>
            </a:r>
            <a:r>
              <a:rPr lang="en-US"/>
              <a:t> Display Regular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2139951"/>
            <a:ext cx="5288525" cy="4118280"/>
          </a:xfrm>
          <a:prstGeom prst="rect">
            <a:avLst/>
          </a:prstGeom>
        </p:spPr>
        <p:txBody>
          <a:bodyPr/>
          <a:lstStyle>
            <a:lvl1pPr>
              <a:defRPr>
                <a:latin typeface="IntelOne Display Light" panose="020B0403020203020204" pitchFamily="34" charset="0"/>
              </a:defRPr>
            </a:lvl1pPr>
            <a:lvl2pPr>
              <a:defRPr>
                <a:latin typeface="IntelOne Display Light" panose="020B0403020203020204" pitchFamily="34" charset="0"/>
              </a:defRPr>
            </a:lvl2pPr>
            <a:lvl3pPr>
              <a:defRPr>
                <a:latin typeface="IntelOne Display Light" panose="020B0403020203020204" pitchFamily="34" charset="0"/>
              </a:defRPr>
            </a:lvl3pPr>
            <a:lvl4pPr>
              <a:defRPr>
                <a:latin typeface="IntelOne Display Light" panose="020B0403020203020204" pitchFamily="34" charset="0"/>
              </a:defRPr>
            </a:lvl4pPr>
            <a:lvl5pPr>
              <a:defRPr>
                <a:latin typeface="IntelOne Display Light" panose="020B0403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2139951"/>
            <a:ext cx="5288525" cy="4118280"/>
          </a:xfrm>
          <a:prstGeom prst="rect">
            <a:avLst/>
          </a:prstGeom>
        </p:spPr>
        <p:txBody>
          <a:bodyPr/>
          <a:lstStyle>
            <a:lvl1pPr>
              <a:defRPr>
                <a:latin typeface="IntelOne Display Light" panose="020B0403020203020204" pitchFamily="34" charset="0"/>
              </a:defRPr>
            </a:lvl1pPr>
            <a:lvl2pPr>
              <a:defRPr>
                <a:latin typeface="IntelOne Display Light" panose="020B0403020203020204" pitchFamily="34" charset="0"/>
              </a:defRPr>
            </a:lvl2pPr>
            <a:lvl3pPr>
              <a:defRPr>
                <a:latin typeface="IntelOne Display Light" panose="020B0403020203020204" pitchFamily="34" charset="0"/>
              </a:defRPr>
            </a:lvl3pPr>
            <a:lvl4pPr>
              <a:defRPr>
                <a:latin typeface="IntelOne Display Light" panose="020B0403020203020204" pitchFamily="34" charset="0"/>
              </a:defRPr>
            </a:lvl4pPr>
            <a:lvl5pPr>
              <a:defRPr>
                <a:latin typeface="IntelOne Display Light" panose="020B0403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AA39-7062-4DCE-91B8-83056F818F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11022013" cy="438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191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3600">
                <a:solidFill>
                  <a:srgbClr val="004A86"/>
                </a:solidFill>
              </a:defRPr>
            </a:lvl1pPr>
          </a:lstStyle>
          <a:p>
            <a:r>
              <a:rPr lang="en-US"/>
              <a:t>36pt </a:t>
            </a:r>
            <a:r>
              <a:rPr lang="en-US" err="1"/>
              <a:t>IntelOne</a:t>
            </a:r>
            <a:r>
              <a:rPr lang="en-US"/>
              <a:t> Display Regular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5288525" cy="4584830"/>
          </a:xfrm>
          <a:prstGeom prst="rect">
            <a:avLst/>
          </a:prstGeom>
        </p:spPr>
        <p:txBody>
          <a:bodyPr/>
          <a:lstStyle>
            <a:lvl1pPr>
              <a:defRPr>
                <a:latin typeface="IntelOne Display Light" panose="020B0403020203020204" pitchFamily="34" charset="0"/>
              </a:defRPr>
            </a:lvl1pPr>
            <a:lvl2pPr>
              <a:defRPr>
                <a:latin typeface="IntelOne Display Light" panose="020B0403020203020204" pitchFamily="34" charset="0"/>
              </a:defRPr>
            </a:lvl2pPr>
            <a:lvl3pPr>
              <a:defRPr>
                <a:latin typeface="IntelOne Display Light" panose="020B0403020203020204" pitchFamily="34" charset="0"/>
              </a:defRPr>
            </a:lvl3pPr>
            <a:lvl4pPr>
              <a:defRPr>
                <a:latin typeface="IntelOne Display Light" panose="020B0403020203020204" pitchFamily="34" charset="0"/>
              </a:defRPr>
            </a:lvl4pPr>
            <a:lvl5pPr>
              <a:defRPr>
                <a:latin typeface="IntelOne Display Light" panose="020B0403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1673402"/>
            <a:ext cx="5288525" cy="4584830"/>
          </a:xfrm>
          <a:prstGeom prst="rect">
            <a:avLst/>
          </a:prstGeom>
        </p:spPr>
        <p:txBody>
          <a:bodyPr/>
          <a:lstStyle>
            <a:lvl1pPr>
              <a:defRPr>
                <a:latin typeface="IntelOne Display Light" panose="020B0403020203020204" pitchFamily="34" charset="0"/>
              </a:defRPr>
            </a:lvl1pPr>
            <a:lvl2pPr>
              <a:defRPr>
                <a:latin typeface="IntelOne Display Light" panose="020B0403020203020204" pitchFamily="34" charset="0"/>
              </a:defRPr>
            </a:lvl2pPr>
            <a:lvl3pPr>
              <a:defRPr>
                <a:latin typeface="IntelOne Display Light" panose="020B0403020203020204" pitchFamily="34" charset="0"/>
              </a:defRPr>
            </a:lvl3pPr>
            <a:lvl4pPr>
              <a:defRPr>
                <a:latin typeface="IntelOne Display Light" panose="020B0403020203020204" pitchFamily="34" charset="0"/>
              </a:defRPr>
            </a:lvl4pPr>
            <a:lvl5pPr>
              <a:defRPr>
                <a:latin typeface="IntelOne Display Light" panose="020B0403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323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557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3600">
                <a:solidFill>
                  <a:srgbClr val="004A86"/>
                </a:solidFill>
              </a:defRPr>
            </a:lvl1pPr>
          </a:lstStyle>
          <a:p>
            <a:r>
              <a:rPr lang="en-US"/>
              <a:t>36pt </a:t>
            </a:r>
            <a:r>
              <a:rPr lang="en-US" err="1"/>
              <a:t>IntelOne</a:t>
            </a:r>
            <a:r>
              <a:rPr lang="en-US"/>
              <a:t> Display Regular Text Goes Here</a:t>
            </a:r>
          </a:p>
        </p:txBody>
      </p:sp>
      <p:sp>
        <p:nvSpPr>
          <p:cNvPr id="25" name="Body Level One…">
            <a:extLst>
              <a:ext uri="{FF2B5EF4-FFF2-40B4-BE49-F238E27FC236}">
                <a16:creationId xmlns:a16="http://schemas.microsoft.com/office/drawing/2014/main" id="{6903F994-74B2-4D40-AA5F-7F3D24A00171}"/>
              </a:ext>
            </a:extLst>
          </p:cNvPr>
          <p:cNvSpPr txBox="1">
            <a:spLocks noGrp="1"/>
          </p:cNvSpPr>
          <p:nvPr>
            <p:ph idx="27" hasCustomPrompt="1"/>
          </p:nvPr>
        </p:nvSpPr>
        <p:spPr>
          <a:xfrm>
            <a:off x="6609331" y="2978828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26" name="Body Level One…">
            <a:extLst>
              <a:ext uri="{FF2B5EF4-FFF2-40B4-BE49-F238E27FC236}">
                <a16:creationId xmlns:a16="http://schemas.microsoft.com/office/drawing/2014/main" id="{BF74888E-798E-B543-94EF-279F3EA6E46B}"/>
              </a:ext>
            </a:extLst>
          </p:cNvPr>
          <p:cNvSpPr txBox="1">
            <a:spLocks noGrp="1"/>
          </p:cNvSpPr>
          <p:nvPr>
            <p:ph idx="28" hasCustomPrompt="1"/>
          </p:nvPr>
        </p:nvSpPr>
        <p:spPr>
          <a:xfrm>
            <a:off x="6609331" y="5929172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09331" y="571500"/>
            <a:ext cx="4668837" cy="2381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CA48836-DAA2-4E4F-A22A-2F5682E12CE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09331" y="3537061"/>
            <a:ext cx="4668837" cy="2381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0D3278-E8A7-4B14-A5ED-BE235CEC6F8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  <a:prstGeom prst="rect">
            <a:avLst/>
          </a:prstGeom>
        </p:spPr>
        <p:txBody>
          <a:bodyPr/>
          <a:lstStyle>
            <a:lvl1pPr>
              <a:defRPr>
                <a:latin typeface="IntelOne Display Light" panose="020B0403020203020204" pitchFamily="34" charset="0"/>
              </a:defRPr>
            </a:lvl1pPr>
            <a:lvl2pPr>
              <a:defRPr>
                <a:latin typeface="IntelOne Display Light" panose="020B0403020203020204" pitchFamily="34" charset="0"/>
              </a:defRPr>
            </a:lvl2pPr>
            <a:lvl3pPr>
              <a:defRPr>
                <a:latin typeface="IntelOne Display Light" panose="020B0403020203020204" pitchFamily="34" charset="0"/>
              </a:defRPr>
            </a:lvl3pPr>
            <a:lvl4pPr>
              <a:defRPr>
                <a:latin typeface="IntelOne Display Light" panose="020B0403020203020204" pitchFamily="34" charset="0"/>
              </a:defRPr>
            </a:lvl4pPr>
            <a:lvl5pPr>
              <a:defRPr>
                <a:latin typeface="IntelOne Display Light" panose="020B0403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3FD6E6-528D-49D5-BBAB-B26572C15F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051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15046" y="0"/>
            <a:ext cx="5129422" cy="64161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3600">
                <a:solidFill>
                  <a:srgbClr val="004A86"/>
                </a:solidFill>
              </a:defRPr>
            </a:lvl1pPr>
          </a:lstStyle>
          <a:p>
            <a:r>
              <a:rPr lang="en-US"/>
              <a:t>36pt </a:t>
            </a:r>
            <a:r>
              <a:rPr lang="en-US" err="1"/>
              <a:t>IntelOne</a:t>
            </a:r>
            <a:r>
              <a:rPr lang="en-US"/>
              <a:t> Display Regular Text Goes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7FB3F6-9C71-45A0-8236-12671533CA2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  <a:prstGeom prst="rect">
            <a:avLst/>
          </a:prstGeom>
        </p:spPr>
        <p:txBody>
          <a:bodyPr/>
          <a:lstStyle>
            <a:lvl1pPr>
              <a:defRPr>
                <a:latin typeface="IntelOne Display Light" panose="020B0403020203020204" pitchFamily="34" charset="0"/>
              </a:defRPr>
            </a:lvl1pPr>
            <a:lvl2pPr>
              <a:defRPr>
                <a:latin typeface="IntelOne Display Light" panose="020B0403020203020204" pitchFamily="34" charset="0"/>
              </a:defRPr>
            </a:lvl2pPr>
            <a:lvl3pPr>
              <a:defRPr>
                <a:latin typeface="IntelOne Display Light" panose="020B0403020203020204" pitchFamily="34" charset="0"/>
              </a:defRPr>
            </a:lvl3pPr>
            <a:lvl4pPr>
              <a:defRPr>
                <a:latin typeface="IntelOne Display Light" panose="020B0403020203020204" pitchFamily="34" charset="0"/>
              </a:defRPr>
            </a:lvl4pPr>
            <a:lvl5pPr>
              <a:defRPr>
                <a:latin typeface="IntelOne Display Light" panose="020B0403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1C73349-1E00-4922-970C-187F97CE06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787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ull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AD9210-5064-4050-9368-9292054D59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1286" y="0"/>
            <a:ext cx="11744325" cy="6401797"/>
          </a:xfrm>
          <a:prstGeom prst="rect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itle Text">
            <a:extLst>
              <a:ext uri="{FF2B5EF4-FFF2-40B4-BE49-F238E27FC236}">
                <a16:creationId xmlns:a16="http://schemas.microsoft.com/office/drawing/2014/main" id="{14AFAB66-6BED-5D47-B26F-D9C8808F3A1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0"/>
            <a:ext cx="11010899" cy="87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Full page Image, Delete Title if Necessary</a:t>
            </a:r>
          </a:p>
        </p:txBody>
      </p:sp>
    </p:spTree>
    <p:extLst>
      <p:ext uri="{BB962C8B-B14F-4D97-AF65-F5344CB8AC3E}">
        <p14:creationId xmlns:p14="http://schemas.microsoft.com/office/powerpoint/2010/main" val="49856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rgbClr val="004A86"/>
                </a:solidFill>
              </a:defRPr>
            </a:lvl1pPr>
          </a:lstStyle>
          <a:p>
            <a:r>
              <a:rPr lang="en-US"/>
              <a:t>36pt </a:t>
            </a:r>
            <a:r>
              <a:rPr lang="en-US" err="1"/>
              <a:t>IntelOne</a:t>
            </a:r>
            <a:r>
              <a:rPr lang="en-US"/>
              <a:t> Display Regular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2529"/>
            <a:ext cx="11010900" cy="37271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E196E31-7238-4049-821C-D94FDEAEDC5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61818"/>
            <a:ext cx="11022013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16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hart Exa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7759918-59AA-4DFC-90DA-60CD5B2BD6B8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Square">
            <a:extLst>
              <a:ext uri="{FF2B5EF4-FFF2-40B4-BE49-F238E27FC236}">
                <a16:creationId xmlns:a16="http://schemas.microsoft.com/office/drawing/2014/main" id="{D4662ED0-432E-6C48-8B26-9A21EDA54E68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DF4199-9905-E94D-9EEB-E7016E48C0FC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36pt </a:t>
            </a:r>
            <a:r>
              <a:rPr lang="en-US" err="1"/>
              <a:t>IntelOne</a:t>
            </a:r>
            <a:r>
              <a:rPr lang="en-US"/>
              <a:t> Display Regular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9816"/>
            <a:ext cx="11010900" cy="37198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B9FFF72B-62D2-4E22-9A98-EF3F6229F4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BD06FF7-C66A-4B8C-9693-1423A8337983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5269BB-7AC7-41A6-BC05-71FDAD0FDBA2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2ECF1F-2453-406E-AC0D-F6E6614ECF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76099"/>
            <a:ext cx="11022013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C53A36-6661-45AA-8054-02BA7512E621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599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56CA39C9-EAE4-4511-9CE8-BB4D4B47FC0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rgbClr val="525252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B923F7B-306D-4D7E-9DB3-5B163B8D5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06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8B5B8CD-DD94-44E8-9F69-C9075C2E0A93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4D76E8-466A-4C06-9261-BDE1AA914749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88B335-02FC-4504-AF46-DF56B2EC52E4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38003A1C-51D1-4427-BFE8-8448E4C61D6B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0F9DFC-5AE2-4BB1-822C-8EAEAE2CA5F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48942"/>
            <a:ext cx="11022013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2519BB-51CE-4A9C-AFEF-514971F5D779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111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Light Blue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07A2BC2-9250-4B6C-8674-1CD30F0A349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22C60C-8CBC-40B8-ABEA-44BF775A3581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A864FA-3818-4931-B452-798F1E7F5A67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FC8DFF-85CB-4435-B144-6A1DC4093482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5844F860-03F8-4657-A6E6-4E8919DD4FF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DACC9CB-1B2F-42BF-8D9F-62EC595FEA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64420"/>
            <a:ext cx="11022013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913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 B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E706504-BEDA-1441-8BC1-243269FBBC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1E0DDC0-B435-4D0B-837E-0E27121099B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5F1BD0FC-D3B7-4D2E-989A-64ED187DAF99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3D2DE0DF-793A-4E90-BB4C-004CD646F4EF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C39C59F8-1EBA-44B6-940C-E67247F76722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251DAF-788D-46D0-84B3-34DFEE6262F3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50DF4B-855E-41F4-9B0B-9B0BA01FB4FE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E76890-19E8-4E79-B88A-5E246700E0DB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94D935-4B06-467E-ACD3-E78CD1B86EE3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E1BDA4-68F2-4FA3-BD91-CBC85BF15A79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500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4C58A6BF-BF0D-4749-B07B-7C0A27747D42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7" name="Square"/>
          <p:cNvSpPr/>
          <p:nvPr/>
        </p:nvSpPr>
        <p:spPr>
          <a:xfrm>
            <a:off x="709974" y="2295859"/>
            <a:ext cx="318638" cy="318638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8" name="Square"/>
          <p:cNvSpPr/>
          <p:nvPr/>
        </p:nvSpPr>
        <p:spPr>
          <a:xfrm>
            <a:off x="536812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9" name="Square"/>
          <p:cNvSpPr/>
          <p:nvPr/>
        </p:nvSpPr>
        <p:spPr>
          <a:xfrm>
            <a:off x="709974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700" name="Rectangle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846515-4871-AA4D-B71A-1561CC2E370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D8740F-FED9-4D14-9DF3-3BA84ADF820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EF55E0-947C-4281-8A2A-E59398C246AB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F192548-45E5-4F50-A32B-E61F6CFA996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8703551-AC59-4BD9-8B3C-616B6DFB3D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940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Blu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3B808FDC-D2A2-42EB-B356-E69E4A048F8E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8A1BD37C-2C85-4873-ABDD-4B358A87ED4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70" name="Square"/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71" name="Square"/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F6CB4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72" name="Square"/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0FD0E6-78D1-5F44-A938-3A961F43FACD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002A24-73D0-4602-A8A1-5D9281BAF934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659E3-0873-4033-A7E2-31DB4A07B08A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60C086-3964-411C-85AF-F720D5E83519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1F252960-CAAB-483D-8A6A-5882E4B6282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AFA146E-21CD-4BD6-A89D-E6C5A68508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631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quare">
            <a:extLst>
              <a:ext uri="{FF2B5EF4-FFF2-40B4-BE49-F238E27FC236}">
                <a16:creationId xmlns:a16="http://schemas.microsoft.com/office/drawing/2014/main" id="{FE9A3852-307B-4677-A2E2-D7DC495E366A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1E9FE6C1-27FB-467A-8BF9-B80A0C35FED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C93C8C2E-66DD-E64F-BD60-42EBDC0E958E}"/>
              </a:ext>
            </a:extLst>
          </p:cNvPr>
          <p:cNvSpPr/>
          <p:nvPr userDrawn="1"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004A8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A14FBD-B953-BA4F-8F83-DE73E3C37290}"/>
              </a:ext>
            </a:extLst>
          </p:cNvPr>
          <p:cNvSpPr/>
          <p:nvPr userDrawn="1"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7" name="Square">
            <a:extLst>
              <a:ext uri="{FF2B5EF4-FFF2-40B4-BE49-F238E27FC236}">
                <a16:creationId xmlns:a16="http://schemas.microsoft.com/office/drawing/2014/main" id="{59044771-2E3B-C941-8593-8E508F542287}"/>
              </a:ext>
            </a:extLst>
          </p:cNvPr>
          <p:cNvSpPr/>
          <p:nvPr userDrawn="1"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C1E74A4-2107-4448-BA31-9630404A452B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BA887-D95E-434F-B1E9-73FC7AE8C2A8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E5861BF-901F-47D4-91BC-0B353503F23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BA33390-07D4-4E2C-BDA6-AE147B907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800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>
            <a:extLst>
              <a:ext uri="{FF2B5EF4-FFF2-40B4-BE49-F238E27FC236}">
                <a16:creationId xmlns:a16="http://schemas.microsoft.com/office/drawing/2014/main" id="{55D0C779-F23A-40CE-B4C7-842A10085F59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1EFAB719-B3C2-4520-AFF9-4A06F169DB2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511" name="Rectangle"/>
          <p:cNvSpPr/>
          <p:nvPr/>
        </p:nvSpPr>
        <p:spPr>
          <a:xfrm>
            <a:off x="5815052" y="401865"/>
            <a:ext cx="5927511" cy="60034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97FC80-1304-44AF-BD9E-CFB8D3B37C9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1B60A262-0CE7-4C6B-B734-0B0EA0F1A4A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B80F0DD-816B-4E0B-8C85-8413DB8C70E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8484E-3DC4-4DF6-819B-FDDDA6F166CB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err="1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4966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Blu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Text">
            <a:extLst>
              <a:ext uri="{FF2B5EF4-FFF2-40B4-BE49-F238E27FC236}">
                <a16:creationId xmlns:a16="http://schemas.microsoft.com/office/drawing/2014/main" id="{72D74CEB-BA0A-43F1-82CE-384185B612C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0F55EEA-3D90-42F4-B8D0-30E0374D2A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CCC3F4-FFF1-4AD9-8605-41A61B8926C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C4A06178-9ACC-4082-8329-4A9A59924508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22DFF-5663-40DE-9B54-4149EDB7740E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5997704-33EA-4D7D-8B55-E46DD22168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C3544D4-6B59-4B11-BC0E-2FD48F693641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62FEA03-1122-4C36-ACD1-DA42FB8A03DC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3D4EB9-5CAF-4B81-91EA-AD490D0B13E4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2139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Light Blue 2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6A03358B-3D25-4A6D-85E6-54F235A943A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8EBE803-6659-42A1-A094-94B9EF7ABC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0D4B91-0BAF-46EC-9A7C-9D57C3224A9C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0B67E-5DCD-4732-882C-64DE9CC86419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2F70C4FC-7A21-4AFA-8998-5EAB2E19CB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D716FF7-59F9-414F-85CD-8E23360D2B4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4273EB-E90B-42F7-8CE9-6A1713A08CA3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8FFA5B-1C6A-486A-A0FE-02206FCDC54A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7547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F0529FEA-BEC4-644C-94EE-601D5BED26F3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680995965"/>
              </p:ext>
            </p:extLst>
          </p:nvPr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Text">
            <a:extLst>
              <a:ext uri="{FF2B5EF4-FFF2-40B4-BE49-F238E27FC236}">
                <a16:creationId xmlns:a16="http://schemas.microsoft.com/office/drawing/2014/main" id="{0EA1A176-5931-41CA-86D5-15FC4398AA4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7652EB-8B2D-46CC-B147-89A4C26A2D8F}"/>
              </a:ext>
            </a:extLst>
          </p:cNvPr>
          <p:cNvSpPr/>
          <p:nvPr userDrawn="1"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1A480A-B7B4-498C-9868-A91E2651D429}"/>
              </a:ext>
            </a:extLst>
          </p:cNvPr>
          <p:cNvSpPr/>
          <p:nvPr userDrawn="1"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51118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E400EEBB-F912-40CA-A759-DEFE1516497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</p:spTree>
    <p:extLst>
      <p:ext uri="{BB962C8B-B14F-4D97-AF65-F5344CB8AC3E}">
        <p14:creationId xmlns:p14="http://schemas.microsoft.com/office/powerpoint/2010/main" val="403765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 Light Blue">
    <p:bg>
      <p:bgPr>
        <a:solidFill>
          <a:srgbClr val="00C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E60B70-5DF3-4398-B558-301661292DFC}"/>
              </a:ext>
            </a:extLst>
          </p:cNvPr>
          <p:cNvSpPr/>
          <p:nvPr userDrawn="1"/>
        </p:nvSpPr>
        <p:spPr>
          <a:xfrm>
            <a:off x="5503530" y="6562504"/>
            <a:ext cx="118494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2CF38D-B95A-4CD5-8F7D-86EA9C709AD4}"/>
              </a:ext>
            </a:extLst>
          </p:cNvPr>
          <p:cNvSpPr/>
          <p:nvPr userDrawn="1"/>
        </p:nvSpPr>
        <p:spPr>
          <a:xfrm>
            <a:off x="483010" y="6562504"/>
            <a:ext cx="1766830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Department or Event Name</a:t>
            </a: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93B25211-1805-4C17-8545-7E02A678639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Intel Clear Light Body. For content that is not a section, but has a big idea in text only.</a:t>
            </a:r>
          </a:p>
        </p:txBody>
      </p:sp>
    </p:spTree>
    <p:extLst>
      <p:ext uri="{BB962C8B-B14F-4D97-AF65-F5344CB8AC3E}">
        <p14:creationId xmlns:p14="http://schemas.microsoft.com/office/powerpoint/2010/main" val="316376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F655609-5439-9C4A-8F0D-9AB5A1AAC9A3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12354-342E-49CE-8E3C-E078BBE1ADF7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1D8AD-9194-4DBA-8221-7F294421810B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0831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/>
          <p:cNvSpPr>
            <a:spLocks noChangeArrowheads="1"/>
          </p:cNvSpPr>
          <p:nvPr userDrawn="1"/>
        </p:nvSpPr>
        <p:spPr bwMode="auto">
          <a:xfrm>
            <a:off x="488952" y="1793882"/>
            <a:ext cx="11209867" cy="416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6771" tIns="33387" rIns="66771" bIns="33387" anchorCtr="1"/>
          <a:lstStyle/>
          <a:p>
            <a:pPr algn="r" defTabSz="609585"/>
            <a:endParaRPr lang="en-US" sz="1751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Neo Sans Intel" pitchFamily="34" charset="0"/>
            </a:endParaRPr>
          </a:p>
        </p:txBody>
      </p:sp>
      <p:sp>
        <p:nvSpPr>
          <p:cNvPr id="18" name="Rectangle">
            <a:extLst>
              <a:ext uri="{FF2B5EF4-FFF2-40B4-BE49-F238E27FC236}">
                <a16:creationId xmlns:a16="http://schemas.microsoft.com/office/drawing/2014/main" id="{09760FAB-7075-45E2-B37E-C3459BCEE31D}"/>
              </a:ext>
            </a:extLst>
          </p:cNvPr>
          <p:cNvSpPr/>
          <p:nvPr userDrawn="1"/>
        </p:nvSpPr>
        <p:spPr>
          <a:xfrm>
            <a:off x="1469360" y="0"/>
            <a:ext cx="3430768" cy="539316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28000"/>
                </a:schemeClr>
              </a:gs>
            </a:gsLst>
            <a:lin ang="0" scaled="1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FBD65A8-C3F1-4D6A-92DB-6325C15318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20" name="Title Text">
            <a:extLst>
              <a:ext uri="{FF2B5EF4-FFF2-40B4-BE49-F238E27FC236}">
                <a16:creationId xmlns:a16="http://schemas.microsoft.com/office/drawing/2014/main" id="{0F141D86-1670-47C4-9993-4889C5246B0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A1DD144A-51F6-4CCD-8F63-358D8789035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22" name="Square">
            <a:extLst>
              <a:ext uri="{FF2B5EF4-FFF2-40B4-BE49-F238E27FC236}">
                <a16:creationId xmlns:a16="http://schemas.microsoft.com/office/drawing/2014/main" id="{193B45D8-B4FF-47C5-9C8E-61C3D3827BEA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EB7F6EC2-8E7F-4639-8794-1CE08606278D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4" name="Square">
            <a:extLst>
              <a:ext uri="{FF2B5EF4-FFF2-40B4-BE49-F238E27FC236}">
                <a16:creationId xmlns:a16="http://schemas.microsoft.com/office/drawing/2014/main" id="{86963005-DD9F-44C6-ABF6-05C3DBB330D0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0F47C4E-BBD8-4620-BD10-B962472E59BE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43DEF27-AE1C-4D70-A800-440381DDE477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EBEDC9A-FDE9-4669-A276-9950B2685573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0FA941-8035-4BC0-844B-BAC2C016D3F7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A9D1C92-4659-435A-A7B3-1D3530A14FFD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462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Blue A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2" cy="6858000"/>
          </a:xfrm>
          <a:prstGeom prst="rect">
            <a:avLst/>
          </a:prstGeom>
        </p:spPr>
      </p:pic>
      <p:sp>
        <p:nvSpPr>
          <p:cNvPr id="16" name="Rectangle"/>
          <p:cNvSpPr/>
          <p:nvPr userDrawn="1"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rgbClr val="0068B5">
              <a:alpha val="8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0" name="Square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1" name="Rectangle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2" name="Square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7459" y="2702091"/>
            <a:ext cx="3353181" cy="1402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800">
                <a:solidFill>
                  <a:schemeClr val="bg1"/>
                </a:solidFill>
                <a:latin typeface="IntelOne Display Regular" panose="020B0503020203020204" pitchFamily="34" charset="0"/>
              </a:defRPr>
            </a:lvl1pPr>
          </a:lstStyle>
          <a:p>
            <a:r>
              <a:rPr lang="en-US"/>
              <a:t>48 </a:t>
            </a:r>
            <a:r>
              <a:rPr lang="en-US" err="1"/>
              <a:t>pt</a:t>
            </a:r>
            <a:r>
              <a:rPr lang="en-US"/>
              <a:t> </a:t>
            </a:r>
            <a:r>
              <a:rPr lang="en-US" err="1"/>
              <a:t>IntelOne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5379059-B28C-483A-9CD1-B3EB81874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67459" y="2143679"/>
            <a:ext cx="2931863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One Display Regular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</a:t>
            </a:r>
            <a:r>
              <a:rPr lang="en-US" err="1"/>
              <a:t>IntelOne</a:t>
            </a:r>
            <a:r>
              <a:rPr lang="en-US"/>
              <a:t>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EFC1083-9176-4B55-B8AB-9F31A213ED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80333" y="4498372"/>
            <a:ext cx="2953714" cy="6521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One Display Regular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</a:t>
            </a:r>
            <a:r>
              <a:rPr lang="en-US" err="1"/>
              <a:t>IntelOne</a:t>
            </a:r>
            <a:r>
              <a:rPr lang="en-US"/>
              <a:t> -Subhead, Date, Etc.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6737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 A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2" cy="6858000"/>
          </a:xfrm>
          <a:prstGeom prst="rect">
            <a:avLst/>
          </a:prstGeom>
        </p:spPr>
      </p:pic>
      <p:sp>
        <p:nvSpPr>
          <p:cNvPr id="16" name="Rectangle"/>
          <p:cNvSpPr/>
          <p:nvPr userDrawn="1"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rgbClr val="0068B5">
              <a:alpha val="8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0" name="Square"/>
          <p:cNvSpPr/>
          <p:nvPr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1" name="Rectangle"/>
          <p:cNvSpPr/>
          <p:nvPr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2" name="Square"/>
          <p:cNvSpPr/>
          <p:nvPr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767459" y="3033533"/>
            <a:ext cx="7752461" cy="760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800">
                <a:solidFill>
                  <a:schemeClr val="bg1"/>
                </a:solidFill>
                <a:latin typeface="IntelOne Display Regular" panose="020B0503020203020204" pitchFamily="34" charset="0"/>
              </a:defRPr>
            </a:lvl1pPr>
          </a:lstStyle>
          <a:p>
            <a:r>
              <a:rPr lang="en-US"/>
              <a:t>48 </a:t>
            </a:r>
            <a:r>
              <a:rPr lang="en-US" err="1"/>
              <a:t>pt</a:t>
            </a:r>
            <a:r>
              <a:rPr lang="en-US"/>
              <a:t> </a:t>
            </a:r>
            <a:r>
              <a:rPr lang="en-US" err="1"/>
              <a:t>IntelOne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75379059-B28C-483A-9CD1-B3EB81874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67459" y="2428499"/>
            <a:ext cx="2931863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One Display Regular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</a:t>
            </a:r>
            <a:r>
              <a:rPr lang="en-US" err="1"/>
              <a:t>IntelOne</a:t>
            </a:r>
            <a:r>
              <a:rPr lang="en-US"/>
              <a:t>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EFC1083-9176-4B55-B8AB-9F31A213ED2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80333" y="4342049"/>
            <a:ext cx="2953714" cy="6104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One Display Regular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</a:t>
            </a:r>
            <a:r>
              <a:rPr lang="en-US" err="1"/>
              <a:t>IntelOne</a:t>
            </a:r>
            <a:r>
              <a:rPr lang="en-US"/>
              <a:t> -Subhead, Date, Etc.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399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Blue B">
    <p:bg>
      <p:bgPr>
        <a:solidFill>
          <a:srgbClr val="184A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"/>
          <p:cNvSpPr/>
          <p:nvPr/>
        </p:nvSpPr>
        <p:spPr>
          <a:xfrm>
            <a:off x="1469360" y="0"/>
            <a:ext cx="3430768" cy="539316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E706504-BEDA-1441-8BC1-243269FBBC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One Display Regular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</a:t>
            </a:r>
            <a:r>
              <a:rPr lang="en-US" err="1"/>
              <a:t>IntelOne</a:t>
            </a:r>
            <a:r>
              <a:rPr lang="en-US"/>
              <a:t> Intro:</a:t>
            </a:r>
          </a:p>
        </p:txBody>
      </p:sp>
      <p:sp>
        <p:nvSpPr>
          <p:cNvPr id="31" name="Title Text">
            <a:extLst>
              <a:ext uri="{FF2B5EF4-FFF2-40B4-BE49-F238E27FC236}">
                <a16:creationId xmlns:a16="http://schemas.microsoft.com/office/drawing/2014/main" id="{89FD31ED-4225-F549-987B-028F84979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6000">
                <a:solidFill>
                  <a:schemeClr val="bg1"/>
                </a:solidFill>
                <a:latin typeface="IntelOne Display Regular" panose="020B0503020203020204" pitchFamily="34" charset="0"/>
              </a:defRPr>
            </a:lvl1pPr>
          </a:lstStyle>
          <a:p>
            <a:r>
              <a:rPr lang="en-US"/>
              <a:t>60 </a:t>
            </a:r>
            <a:r>
              <a:rPr lang="en-US" err="1"/>
              <a:t>pt</a:t>
            </a:r>
            <a:r>
              <a:rPr lang="en-US"/>
              <a:t> </a:t>
            </a:r>
            <a:r>
              <a:rPr lang="en-US" err="1"/>
              <a:t>IntelOne</a:t>
            </a:r>
            <a:endParaRPr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71E0DDC0-B435-4D0B-837E-0E27121099B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One Display Regular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5F1BD0FC-D3B7-4D2E-989A-64ED187DAF99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3D2DE0DF-793A-4E90-BB4C-004CD646F4EF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C39C59F8-1EBA-44B6-940C-E67247F76722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251DAF-788D-46D0-84B3-34DFEE6262F3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050DF4B-855E-41F4-9B0B-9B0BA01FB4FE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E76890-19E8-4E79-B88A-5E246700E0DB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094D935-4B06-467E-ACD3-E78CD1B86EE3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3E1BDA4-68F2-4FA3-BD91-CBC85BF15A79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85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"/>
          <p:cNvSpPr/>
          <p:nvPr/>
        </p:nvSpPr>
        <p:spPr>
          <a:xfrm>
            <a:off x="1466513" y="-28456"/>
            <a:ext cx="3430768" cy="5421617"/>
          </a:xfrm>
          <a:prstGeom prst="rect">
            <a:avLst/>
          </a:prstGeom>
          <a:solidFill>
            <a:srgbClr val="E7E7E7">
              <a:alpha val="39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82EC668F-6093-6548-B182-47568630A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6000">
                <a:solidFill>
                  <a:srgbClr val="525252"/>
                </a:solidFill>
                <a:latin typeface="IntelOne Display Regular" panose="020B0503020203020204" pitchFamily="34" charset="0"/>
              </a:defRPr>
            </a:lvl1pPr>
          </a:lstStyle>
          <a:p>
            <a:r>
              <a:rPr lang="en-US"/>
              <a:t>60 </a:t>
            </a:r>
            <a:r>
              <a:rPr lang="en-US" err="1"/>
              <a:t>pt</a:t>
            </a:r>
            <a:r>
              <a:rPr lang="en-US"/>
              <a:t> </a:t>
            </a:r>
            <a:r>
              <a:rPr lang="en-US" err="1"/>
              <a:t>IntelOne</a:t>
            </a:r>
            <a:endParaRPr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7CC838-4D6E-4C99-A3F1-81F2913C62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IntelOne Display Regular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</a:t>
            </a:r>
            <a:r>
              <a:rPr lang="en-US" err="1"/>
              <a:t>IntelOne</a:t>
            </a:r>
            <a:r>
              <a:rPr lang="en-US"/>
              <a:t>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0C3E650-A810-40D9-81A8-D3E73C9326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IntelOne Display Regular" panose="020B0503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</a:t>
            </a:r>
            <a:r>
              <a:rPr lang="en-US" err="1"/>
              <a:t>IntelOne</a:t>
            </a:r>
            <a:r>
              <a:rPr lang="en-US"/>
              <a:t>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99F366F8-DC49-4E0B-B131-1FB92CC518E3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10443275-64C7-4249-92B8-990C3BB41279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908D9A-1608-44B4-A0A3-FC9E665728CA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52F383-4862-4271-B541-5612120030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76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 b="0" i="0">
                <a:solidFill>
                  <a:srgbClr val="525252"/>
                </a:solidFill>
                <a:latin typeface="IntelOne Display Regular" charset="0"/>
                <a:ea typeface="IntelOne Display Regular" charset="0"/>
                <a:cs typeface="IntelOne Display Regular" charset="0"/>
              </a:defRPr>
            </a:lvl1pPr>
          </a:lstStyle>
          <a:p>
            <a:r>
              <a:rPr lang="en-US"/>
              <a:t>40pt </a:t>
            </a:r>
            <a:r>
              <a:rPr lang="en-US" err="1"/>
              <a:t>IntelOne</a:t>
            </a:r>
            <a:r>
              <a:rPr lang="en-US"/>
              <a:t>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2pPr>
            <a:lvl3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3pPr>
            <a:lvl4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4pPr>
            <a:lvl5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934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 b="0" i="0">
                <a:solidFill>
                  <a:srgbClr val="525252"/>
                </a:solidFill>
                <a:latin typeface="IntelOne Display Regular" charset="0"/>
                <a:ea typeface="IntelOne Display Regular" charset="0"/>
                <a:cs typeface="IntelOne Display Regular" charset="0"/>
              </a:defRPr>
            </a:lvl1pPr>
          </a:lstStyle>
          <a:p>
            <a:r>
              <a:rPr lang="en-US"/>
              <a:t>40pt </a:t>
            </a:r>
            <a:r>
              <a:rPr lang="en-US" err="1"/>
              <a:t>IntelOne</a:t>
            </a:r>
            <a:r>
              <a:rPr lang="en-US"/>
              <a:t>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2139953"/>
            <a:ext cx="11010900" cy="410844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2pPr>
            <a:lvl3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3pPr>
            <a:lvl4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4pPr>
            <a:lvl5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80C114-FE9A-4B63-B509-F59F1A2C55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370" y="1612901"/>
            <a:ext cx="11022013" cy="438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524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 b="0" i="0">
                <a:solidFill>
                  <a:srgbClr val="525252"/>
                </a:solidFill>
                <a:latin typeface="IntelOne Display Regular" charset="0"/>
                <a:ea typeface="IntelOne Display Regular" charset="0"/>
                <a:cs typeface="IntelOne Display Regular" charset="0"/>
              </a:defRPr>
            </a:lvl1pPr>
          </a:lstStyle>
          <a:p>
            <a:r>
              <a:rPr lang="en-US"/>
              <a:t>40pt </a:t>
            </a:r>
            <a:r>
              <a:rPr lang="en-US" err="1"/>
              <a:t>IntelOne</a:t>
            </a:r>
            <a:r>
              <a:rPr lang="en-US"/>
              <a:t> Light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2139951"/>
            <a:ext cx="5288525" cy="41182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2pPr>
            <a:lvl3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3pPr>
            <a:lvl4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4pPr>
            <a:lvl5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2139951"/>
            <a:ext cx="5288525" cy="41182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2pPr>
            <a:lvl3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3pPr>
            <a:lvl4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4pPr>
            <a:lvl5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AA39-7062-4DCE-91B8-83056F818FA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11022013" cy="438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908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 Conten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 b="0" i="0">
                <a:solidFill>
                  <a:srgbClr val="525252"/>
                </a:solidFill>
                <a:latin typeface="IntelOne Display Regular" charset="0"/>
                <a:ea typeface="IntelOne Display Regular" charset="0"/>
                <a:cs typeface="IntelOne Display Regular" charset="0"/>
              </a:defRPr>
            </a:lvl1pPr>
          </a:lstStyle>
          <a:p>
            <a:r>
              <a:rPr lang="en-US"/>
              <a:t>40pt </a:t>
            </a:r>
            <a:r>
              <a:rPr lang="en-US" err="1"/>
              <a:t>IntelOneLight</a:t>
            </a:r>
            <a:r>
              <a:rPr lang="en-US"/>
              <a:t>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5288525" cy="458483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2pPr>
            <a:lvl3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3pPr>
            <a:lvl4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4pPr>
            <a:lvl5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1673402"/>
            <a:ext cx="5288525" cy="458483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2pPr>
            <a:lvl3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3pPr>
            <a:lvl4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4pPr>
            <a:lvl5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967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557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 b="0" i="0">
                <a:solidFill>
                  <a:srgbClr val="525252"/>
                </a:solidFill>
                <a:latin typeface="IntelOne Display Regular" charset="0"/>
                <a:ea typeface="IntelOne Display Regular" charset="0"/>
                <a:cs typeface="IntelOne Display Regular" charset="0"/>
              </a:defRPr>
            </a:lvl1pPr>
          </a:lstStyle>
          <a:p>
            <a:r>
              <a:rPr lang="en-US"/>
              <a:t>40pt </a:t>
            </a:r>
            <a:r>
              <a:rPr lang="en-US" err="1"/>
              <a:t>IntelOne</a:t>
            </a:r>
            <a:r>
              <a:rPr lang="en-US"/>
              <a:t> Light Text Goes Here</a:t>
            </a:r>
          </a:p>
        </p:txBody>
      </p:sp>
      <p:sp>
        <p:nvSpPr>
          <p:cNvPr id="25" name="Body Level One…">
            <a:extLst>
              <a:ext uri="{FF2B5EF4-FFF2-40B4-BE49-F238E27FC236}">
                <a16:creationId xmlns:a16="http://schemas.microsoft.com/office/drawing/2014/main" id="{6903F994-74B2-4D40-AA5F-7F3D24A00171}"/>
              </a:ext>
            </a:extLst>
          </p:cNvPr>
          <p:cNvSpPr txBox="1">
            <a:spLocks noGrp="1"/>
          </p:cNvSpPr>
          <p:nvPr>
            <p:ph idx="27" hasCustomPrompt="1"/>
          </p:nvPr>
        </p:nvSpPr>
        <p:spPr>
          <a:xfrm>
            <a:off x="6609331" y="2978828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2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26" name="Body Level One…">
            <a:extLst>
              <a:ext uri="{FF2B5EF4-FFF2-40B4-BE49-F238E27FC236}">
                <a16:creationId xmlns:a16="http://schemas.microsoft.com/office/drawing/2014/main" id="{BF74888E-798E-B543-94EF-279F3EA6E46B}"/>
              </a:ext>
            </a:extLst>
          </p:cNvPr>
          <p:cNvSpPr txBox="1">
            <a:spLocks noGrp="1"/>
          </p:cNvSpPr>
          <p:nvPr>
            <p:ph idx="28" hasCustomPrompt="1"/>
          </p:nvPr>
        </p:nvSpPr>
        <p:spPr>
          <a:xfrm>
            <a:off x="6609331" y="5929172"/>
            <a:ext cx="4668837" cy="345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numCol="1">
            <a:normAutofit/>
          </a:bodyPr>
          <a:lstStyle>
            <a:lvl1pPr marL="0" marR="0" indent="0" algn="l" defTabSz="609600" eaLnBrk="1" fontAlgn="auto" latinLnBrk="0" hangingPunct="1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2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</a:lstStyle>
          <a:p>
            <a:r>
              <a:rPr lang="en-US"/>
              <a:t>Image Caption 16pt gray text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09331" y="571500"/>
            <a:ext cx="4668837" cy="2381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1pPr>
          </a:lstStyle>
          <a:p>
            <a:endParaRPr lang="en-US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CA48836-DAA2-4E4F-A22A-2F5682E12CE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09331" y="3537061"/>
            <a:ext cx="4668837" cy="2381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1pPr>
          </a:lstStyle>
          <a:p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0D3278-E8A7-4B14-A5ED-BE235CEC6F80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2pPr>
            <a:lvl3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3pPr>
            <a:lvl4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4pPr>
            <a:lvl5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03FD6E6-528D-49D5-BBAB-B26572C15F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126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3C6455-4913-47BC-8232-AB0BABBA08C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615046" y="0"/>
            <a:ext cx="5129422" cy="641616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1pPr>
          </a:lstStyle>
          <a:p>
            <a:endParaRPr lang="en-US"/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FAEAC0A3-8438-1245-A28C-64BC26BFB23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67227"/>
            <a:ext cx="5747107" cy="9458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 b="0" i="0">
                <a:solidFill>
                  <a:srgbClr val="525252"/>
                </a:solidFill>
                <a:latin typeface="IntelOne Display Regular" charset="0"/>
                <a:ea typeface="IntelOne Display Regular" charset="0"/>
                <a:cs typeface="IntelOne Display Regular" charset="0"/>
              </a:defRPr>
            </a:lvl1pPr>
          </a:lstStyle>
          <a:p>
            <a:r>
              <a:rPr lang="en-US"/>
              <a:t>40pt </a:t>
            </a:r>
            <a:r>
              <a:rPr lang="en-US" err="1"/>
              <a:t>IntelOne</a:t>
            </a:r>
            <a:r>
              <a:rPr lang="en-US"/>
              <a:t> Light Text Goes Here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7FB3F6-9C71-45A0-8236-12671533CA2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571500" y="2139952"/>
            <a:ext cx="5768944" cy="411828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2pPr>
            <a:lvl3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3pPr>
            <a:lvl4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4pPr>
            <a:lvl5pPr>
              <a:defRPr b="0" i="0">
                <a:latin typeface="IntelOne Display Light" charset="0"/>
                <a:ea typeface="IntelOne Display Light" charset="0"/>
                <a:cs typeface="IntelOne Displ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1C73349-1E00-4922-970C-187F97CE062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1612901"/>
            <a:ext cx="5768944" cy="438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0" i="0">
                <a:solidFill>
                  <a:schemeClr val="accent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577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9304BA9D-47BA-429B-8282-22FF80C1B30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88952" y="1793882"/>
            <a:ext cx="11209867" cy="416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6771" tIns="33387" rIns="66771" bIns="33387" anchorCtr="1"/>
          <a:lstStyle/>
          <a:p>
            <a:pPr algn="r" defTabSz="609585"/>
            <a:endParaRPr lang="en-US" sz="1751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Neo Sans Intel" pitchFamily="34" charset="0"/>
            </a:endParaRP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0C7BD96A-50AA-4EB9-AE8F-F7DFCB111945}"/>
              </a:ext>
            </a:extLst>
          </p:cNvPr>
          <p:cNvSpPr/>
          <p:nvPr userDrawn="1"/>
        </p:nvSpPr>
        <p:spPr>
          <a:xfrm>
            <a:off x="1469360" y="0"/>
            <a:ext cx="3430768" cy="539316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28000"/>
                </a:schemeClr>
              </a:gs>
            </a:gsLst>
            <a:lin ang="0" scaled="1"/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753D61AD-B99B-4EE2-8D39-676F209732C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00C7FD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5" name="Title Text">
            <a:extLst>
              <a:ext uri="{FF2B5EF4-FFF2-40B4-BE49-F238E27FC236}">
                <a16:creationId xmlns:a16="http://schemas.microsoft.com/office/drawing/2014/main" id="{2E7EC05C-EAEC-4C3D-ADC0-4C37E79E5DF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chemeClr val="bg1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 Light</a:t>
            </a:r>
            <a:endParaRPr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4A345E1C-A44F-4E04-B831-5666FFF7106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7" name="Square">
            <a:extLst>
              <a:ext uri="{FF2B5EF4-FFF2-40B4-BE49-F238E27FC236}">
                <a16:creationId xmlns:a16="http://schemas.microsoft.com/office/drawing/2014/main" id="{D5D98073-F820-4926-9755-33B6F9AF357E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8652F567-DFAC-459C-AA68-F1A6FF500A82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9" name="Square">
            <a:extLst>
              <a:ext uri="{FF2B5EF4-FFF2-40B4-BE49-F238E27FC236}">
                <a16:creationId xmlns:a16="http://schemas.microsoft.com/office/drawing/2014/main" id="{55260F1B-9769-46FB-82F0-F06B2E5FB436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0E4AC9-9C3A-4561-8C03-42BBA3BB5808}"/>
              </a:ext>
            </a:extLst>
          </p:cNvPr>
          <p:cNvGrpSpPr/>
          <p:nvPr userDrawn="1"/>
        </p:nvGrpSpPr>
        <p:grpSpPr>
          <a:xfrm>
            <a:off x="1468406" y="5995719"/>
            <a:ext cx="1059754" cy="396801"/>
            <a:chOff x="1314450" y="6391094"/>
            <a:chExt cx="1123377" cy="420623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4FAF6D8-547A-40D4-8908-D317A04D061E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8AF495A-2762-480E-9871-3389DE83994C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6A9B6DB-3032-4366-BFE1-107EC6714BD5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1FFFBAC-7223-4306-8C5B-1AAE4CB97161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238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Text">
            <a:extLst>
              <a:ext uri="{FF2B5EF4-FFF2-40B4-BE49-F238E27FC236}">
                <a16:creationId xmlns:a16="http://schemas.microsoft.com/office/drawing/2014/main" id="{145FA424-6F4D-7644-8964-49FF4943202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1" y="571501"/>
            <a:ext cx="11022060" cy="873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defRPr sz="4000" b="0" i="0">
                <a:solidFill>
                  <a:srgbClr val="525252"/>
                </a:solidFill>
                <a:latin typeface="IntelOne Display Regular" charset="0"/>
                <a:ea typeface="IntelOne Display Regular" charset="0"/>
                <a:cs typeface="IntelOne Display Regular" charset="0"/>
              </a:defRPr>
            </a:lvl1pPr>
          </a:lstStyle>
          <a:p>
            <a:r>
              <a:rPr lang="en-US"/>
              <a:t>40pt </a:t>
            </a:r>
            <a:r>
              <a:rPr lang="en-US" err="1"/>
              <a:t>IntelOne</a:t>
            </a:r>
            <a:r>
              <a:rPr lang="en-US"/>
              <a:t> Light Text Goes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1592529"/>
            <a:ext cx="11010900" cy="37271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0" b="0" i="0">
                <a:solidFill>
                  <a:schemeClr val="accent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E196E31-7238-4049-821C-D94FDEAEDC5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5461818"/>
            <a:ext cx="11022013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accent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736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hart Exam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2" t="21685" r="25463" b="244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-1"/>
            <a:ext cx="11728174" cy="6602507"/>
          </a:xfrm>
          <a:prstGeom prst="rect">
            <a:avLst/>
          </a:prstGeom>
          <a:gradFill flip="none" rotWithShape="1">
            <a:gsLst>
              <a:gs pos="0">
                <a:srgbClr val="00285A"/>
              </a:gs>
              <a:gs pos="50000">
                <a:srgbClr val="00285A">
                  <a:alpha val="85000"/>
                </a:srgbClr>
              </a:gs>
              <a:gs pos="100000">
                <a:srgbClr val="00285A">
                  <a:alpha val="41000"/>
                </a:srgbClr>
              </a:gs>
            </a:gsLst>
            <a:lin ang="0" scaled="1"/>
            <a:tileRect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36A7C-A787-47EC-ACD5-77F3FD6AFB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500" y="2622175"/>
            <a:ext cx="11010900" cy="9950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6000" b="0" i="0">
                <a:solidFill>
                  <a:schemeClr val="bg1"/>
                </a:solidFill>
                <a:latin typeface="IntelOne Display Regular" charset="0"/>
                <a:ea typeface="IntelOne Display Regular" charset="0"/>
                <a:cs typeface="IntelOne Display Regular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22ECF1F-2453-406E-AC0D-F6E6614ECF8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56581"/>
            <a:ext cx="11022013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F27ABEE-91E1-420E-AD52-066ECB7CBDFC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11730390" y="6350000"/>
            <a:ext cx="463550" cy="508000"/>
          </a:xfrm>
          <a:prstGeom prst="rect">
            <a:avLst/>
          </a:prstGeom>
          <a:solidFill>
            <a:srgbClr val="00A8F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11" r="3892" b="13530"/>
          <a:stretch/>
        </p:blipFill>
        <p:spPr>
          <a:xfrm>
            <a:off x="0" y="6431280"/>
            <a:ext cx="11728450" cy="42672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 userDrawn="1"/>
        </p:nvGrpSpPr>
        <p:grpSpPr>
          <a:xfrm>
            <a:off x="11141075" y="6553694"/>
            <a:ext cx="476250" cy="178321"/>
            <a:chOff x="1314450" y="6391094"/>
            <a:chExt cx="1123377" cy="420623"/>
          </a:xfrm>
        </p:grpSpPr>
        <p:sp>
          <p:nvSpPr>
            <p:cNvPr id="33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D33D527-2918-4752-A9A7-0BDBA010BB39}"/>
              </a:ext>
            </a:extLst>
          </p:cNvPr>
          <p:cNvSpPr/>
          <p:nvPr userDrawn="1"/>
        </p:nvSpPr>
        <p:spPr>
          <a:xfrm>
            <a:off x="5030652" y="6562504"/>
            <a:ext cx="2130711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 – NDA Required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520E06-BF98-49FF-91DB-15EBE855DD9E}"/>
              </a:ext>
            </a:extLst>
          </p:cNvPr>
          <p:cNvSpPr txBox="1"/>
          <p:nvPr userDrawn="1"/>
        </p:nvSpPr>
        <p:spPr>
          <a:xfrm>
            <a:off x="11915845" y="6579173"/>
            <a:ext cx="113814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One Display Regular" charset="0"/>
                <a:ea typeface="IntelOne Display Regular" charset="0"/>
                <a:cs typeface="IntelOne Display Regular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One Display Regular" charset="0"/>
              <a:ea typeface="IntelOne Display Regular" charset="0"/>
              <a:cs typeface="IntelOne Display Regular" charset="0"/>
              <a:sym typeface="Helvetica Neue"/>
            </a:endParaRPr>
          </a:p>
        </p:txBody>
      </p:sp>
      <p:pic>
        <p:nvPicPr>
          <p:cNvPr id="39" name="Picture 3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56" t="10247" r="142" b="745"/>
          <a:stretch/>
        </p:blipFill>
        <p:spPr>
          <a:xfrm>
            <a:off x="11730390" y="0"/>
            <a:ext cx="461610" cy="6430992"/>
          </a:xfrm>
          <a:prstGeom prst="rect">
            <a:avLst/>
          </a:prstGeom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25" y="6535120"/>
            <a:ext cx="1021185" cy="21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8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56CA39C9-EAE4-4511-9CE8-BB4D4B47FC0C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rgbClr val="525252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B923F7B-306D-4D7E-9DB3-5B163B8D53F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39750"/>
            <a:ext cx="11022013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1"/>
                </a:solidFill>
                <a:latin typeface="IntelOne Display Regular" panose="020B0503020203020204" pitchFamily="34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494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1804904" cy="6492240"/>
          </a:xfrm>
          <a:prstGeom prst="rect">
            <a:avLst/>
          </a:prstGeom>
          <a:solidFill>
            <a:srgbClr val="00285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7ABEE-91E1-420E-AD52-066ECB7CBDFC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1730390" y="6350000"/>
            <a:ext cx="463550" cy="508000"/>
          </a:xfrm>
          <a:prstGeom prst="rect">
            <a:avLst/>
          </a:prstGeom>
          <a:solidFill>
            <a:srgbClr val="00A8F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11" r="3892" b="13530"/>
          <a:stretch/>
        </p:blipFill>
        <p:spPr>
          <a:xfrm>
            <a:off x="0" y="6431280"/>
            <a:ext cx="11728450" cy="42672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 userDrawn="1"/>
        </p:nvGrpSpPr>
        <p:grpSpPr>
          <a:xfrm>
            <a:off x="11141075" y="6553694"/>
            <a:ext cx="476250" cy="178321"/>
            <a:chOff x="1314450" y="6391094"/>
            <a:chExt cx="1123377" cy="420623"/>
          </a:xfrm>
        </p:grpSpPr>
        <p:sp>
          <p:nvSpPr>
            <p:cNvPr id="32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D33D527-2918-4752-A9A7-0BDBA010BB39}"/>
              </a:ext>
            </a:extLst>
          </p:cNvPr>
          <p:cNvSpPr/>
          <p:nvPr userDrawn="1"/>
        </p:nvSpPr>
        <p:spPr>
          <a:xfrm>
            <a:off x="5030652" y="6562504"/>
            <a:ext cx="2130711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 – NDA Required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520E06-BF98-49FF-91DB-15EBE855DD9E}"/>
              </a:ext>
            </a:extLst>
          </p:cNvPr>
          <p:cNvSpPr txBox="1"/>
          <p:nvPr userDrawn="1"/>
        </p:nvSpPr>
        <p:spPr>
          <a:xfrm>
            <a:off x="11915845" y="6579173"/>
            <a:ext cx="113814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One Display Regular" charset="0"/>
                <a:ea typeface="IntelOne Display Regular" charset="0"/>
                <a:cs typeface="IntelOne Display Regular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One Display Regular" charset="0"/>
              <a:ea typeface="IntelOne Display Regular" charset="0"/>
              <a:cs typeface="IntelOne Display Regular" charset="0"/>
              <a:sym typeface="Helvetica Neue"/>
            </a:endParaRP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56" t="10247" r="142" b="745"/>
          <a:stretch/>
        </p:blipFill>
        <p:spPr>
          <a:xfrm>
            <a:off x="11730390" y="0"/>
            <a:ext cx="461610" cy="6430992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25" y="6535120"/>
            <a:ext cx="1021185" cy="215360"/>
          </a:xfrm>
          <a:prstGeom prst="rect">
            <a:avLst/>
          </a:prstGeom>
        </p:spPr>
      </p:pic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 b="0" i="0">
                <a:solidFill>
                  <a:schemeClr val="bg1"/>
                </a:solidFill>
                <a:latin typeface="IntelOne Display Regular" charset="0"/>
                <a:ea typeface="IntelOne Display Regular" charset="0"/>
                <a:cs typeface="IntelOne Display Regular" charset="0"/>
              </a:defRPr>
            </a:lvl1pPr>
          </a:lstStyle>
          <a:p>
            <a:r>
              <a:rPr lang="en-US"/>
              <a:t>40pt </a:t>
            </a:r>
            <a:r>
              <a:rPr lang="en-US" err="1"/>
              <a:t>IntelOne</a:t>
            </a:r>
            <a:r>
              <a:rPr lang="en-US"/>
              <a:t> Light Text Goes Here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1673454"/>
            <a:ext cx="11010900" cy="4574947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2pPr>
            <a:lvl3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3pPr>
            <a:lvl4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4pPr>
            <a:lvl5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526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Break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1804904" cy="6492240"/>
          </a:xfrm>
          <a:prstGeom prst="rect">
            <a:avLst/>
          </a:prstGeom>
          <a:solidFill>
            <a:srgbClr val="00285A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27ABEE-91E1-420E-AD52-066ECB7CBDFC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9" name="Rectangle 28"/>
          <p:cNvSpPr/>
          <p:nvPr userDrawn="1"/>
        </p:nvSpPr>
        <p:spPr>
          <a:xfrm>
            <a:off x="11730390" y="6350000"/>
            <a:ext cx="463550" cy="508000"/>
          </a:xfrm>
          <a:prstGeom prst="rect">
            <a:avLst/>
          </a:prstGeom>
          <a:solidFill>
            <a:srgbClr val="00A8F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11" r="3892" b="13530"/>
          <a:stretch/>
        </p:blipFill>
        <p:spPr>
          <a:xfrm>
            <a:off x="0" y="6431280"/>
            <a:ext cx="11728450" cy="42672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 userDrawn="1"/>
        </p:nvGrpSpPr>
        <p:grpSpPr>
          <a:xfrm>
            <a:off x="11141075" y="6553694"/>
            <a:ext cx="476250" cy="178321"/>
            <a:chOff x="1314450" y="6391094"/>
            <a:chExt cx="1123377" cy="420623"/>
          </a:xfrm>
        </p:grpSpPr>
        <p:sp>
          <p:nvSpPr>
            <p:cNvPr id="32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6D33D527-2918-4752-A9A7-0BDBA010BB39}"/>
              </a:ext>
            </a:extLst>
          </p:cNvPr>
          <p:cNvSpPr/>
          <p:nvPr userDrawn="1"/>
        </p:nvSpPr>
        <p:spPr>
          <a:xfrm>
            <a:off x="5030652" y="6562504"/>
            <a:ext cx="2130711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 – NDA Required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520E06-BF98-49FF-91DB-15EBE855DD9E}"/>
              </a:ext>
            </a:extLst>
          </p:cNvPr>
          <p:cNvSpPr txBox="1"/>
          <p:nvPr userDrawn="1"/>
        </p:nvSpPr>
        <p:spPr>
          <a:xfrm>
            <a:off x="11915845" y="6579173"/>
            <a:ext cx="113814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One Display Regular" charset="0"/>
                <a:ea typeface="IntelOne Display Regular" charset="0"/>
                <a:cs typeface="IntelOne Display Regular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One Display Regular" charset="0"/>
              <a:ea typeface="IntelOne Display Regular" charset="0"/>
              <a:cs typeface="IntelOne Display Regular" charset="0"/>
              <a:sym typeface="Helvetica Neue"/>
            </a:endParaRP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56" t="10247" r="142" b="745"/>
          <a:stretch/>
        </p:blipFill>
        <p:spPr>
          <a:xfrm>
            <a:off x="11730390" y="0"/>
            <a:ext cx="461610" cy="6430992"/>
          </a:xfrm>
          <a:prstGeom prst="rect">
            <a:avLst/>
          </a:prstGeom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25" y="6535120"/>
            <a:ext cx="1021185" cy="215360"/>
          </a:xfrm>
          <a:prstGeom prst="rect">
            <a:avLst/>
          </a:prstGeom>
        </p:spPr>
      </p:pic>
      <p:sp>
        <p:nvSpPr>
          <p:cNvPr id="19" name="Title Text">
            <a:extLst>
              <a:ext uri="{FF2B5EF4-FFF2-40B4-BE49-F238E27FC236}">
                <a16:creationId xmlns:a16="http://schemas.microsoft.com/office/drawing/2014/main" id="{EBEEA47F-E66C-C546-A539-293E792A32C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500" y="571501"/>
            <a:ext cx="11010901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4000" b="0" i="0">
                <a:solidFill>
                  <a:schemeClr val="bg1"/>
                </a:solidFill>
                <a:latin typeface="IntelOne Display Regular" charset="0"/>
                <a:ea typeface="IntelOne Display Regular" charset="0"/>
                <a:cs typeface="IntelOne Display Regular" charset="0"/>
              </a:defRPr>
            </a:lvl1pPr>
          </a:lstStyle>
          <a:p>
            <a:r>
              <a:rPr lang="en-US"/>
              <a:t>40pt </a:t>
            </a:r>
            <a:r>
              <a:rPr lang="en-US" err="1"/>
              <a:t>IntelOneLight</a:t>
            </a:r>
            <a:r>
              <a:rPr lang="en-US"/>
              <a:t> Text Goes Here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495712A-D685-7146-A64F-2AEC13EF76F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571500" y="1673402"/>
            <a:ext cx="5288525" cy="458483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2pPr>
            <a:lvl3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3pPr>
            <a:lvl4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4pPr>
            <a:lvl5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FE6631-4BAF-4E4B-B6F0-F9ED72A3155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6289113" y="1673402"/>
            <a:ext cx="5288525" cy="4584830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1pPr>
            <a:lvl2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2pPr>
            <a:lvl3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3pPr>
            <a:lvl4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4pPr>
            <a:lvl5pPr>
              <a:defRPr b="0" i="0">
                <a:solidFill>
                  <a:schemeClr val="bg1"/>
                </a:solidFill>
                <a:latin typeface="IntelOne Display Light" charset="0"/>
                <a:ea typeface="IntelOne Display Light" charset="0"/>
                <a:cs typeface="IntelOne Display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932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Light Blue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07A2BC2-9250-4B6C-8674-1CD30F0A349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22C60C-8CBC-40B8-ABEA-44BF775A3581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5844F860-03F8-4657-A6E6-4E8919DD4FF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2140785"/>
            <a:ext cx="11010816" cy="1651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 anchorCtr="0">
            <a:no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Break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DACC9CB-1B2F-42BF-8D9F-62EC595FEA6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500" y="3964420"/>
            <a:ext cx="11022013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IntelOne Display Regular" panose="020B0503020203020204" pitchFamily="34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3E5BAC-C309-4FE2-9CB7-7E497883C827}"/>
              </a:ext>
            </a:extLst>
          </p:cNvPr>
          <p:cNvSpPr/>
          <p:nvPr userDrawn="1"/>
        </p:nvSpPr>
        <p:spPr>
          <a:xfrm>
            <a:off x="5030650" y="6562504"/>
            <a:ext cx="2130711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 – NDA Required</a:t>
            </a:r>
          </a:p>
        </p:txBody>
      </p:sp>
    </p:spTree>
    <p:extLst>
      <p:ext uri="{BB962C8B-B14F-4D97-AF65-F5344CB8AC3E}">
        <p14:creationId xmlns:p14="http://schemas.microsoft.com/office/powerpoint/2010/main" val="270488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4C58A6BF-BF0D-4749-B07B-7C0A27747D42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7" name="Square"/>
          <p:cNvSpPr/>
          <p:nvPr/>
        </p:nvSpPr>
        <p:spPr>
          <a:xfrm>
            <a:off x="709974" y="2295859"/>
            <a:ext cx="318638" cy="318638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8" name="Square"/>
          <p:cNvSpPr/>
          <p:nvPr/>
        </p:nvSpPr>
        <p:spPr>
          <a:xfrm>
            <a:off x="536812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99" name="Square"/>
          <p:cNvSpPr/>
          <p:nvPr/>
        </p:nvSpPr>
        <p:spPr>
          <a:xfrm>
            <a:off x="709974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700" name="Rectangle"/>
          <p:cNvSpPr/>
          <p:nvPr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7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5846515-4871-AA4D-B71A-1561CC2E370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F192548-45E5-4F50-A32B-E61F6CFA996F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38703551-AC59-4BD9-8B3C-616B6DFB3D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IntelOne Display Light" panose="020B0403020203020204" pitchFamily="34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D7B23B-5BF2-4CC1-8615-100199A2BDC2}"/>
              </a:ext>
            </a:extLst>
          </p:cNvPr>
          <p:cNvSpPr/>
          <p:nvPr userDrawn="1"/>
        </p:nvSpPr>
        <p:spPr>
          <a:xfrm>
            <a:off x="5030650" y="6562504"/>
            <a:ext cx="2130711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 – NDA Required</a:t>
            </a:r>
          </a:p>
        </p:txBody>
      </p:sp>
    </p:spTree>
    <p:extLst>
      <p:ext uri="{BB962C8B-B14F-4D97-AF65-F5344CB8AC3E}">
        <p14:creationId xmlns:p14="http://schemas.microsoft.com/office/powerpoint/2010/main" val="197608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Blu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quare">
            <a:extLst>
              <a:ext uri="{FF2B5EF4-FFF2-40B4-BE49-F238E27FC236}">
                <a16:creationId xmlns:a16="http://schemas.microsoft.com/office/drawing/2014/main" id="{3B808FDC-D2A2-42EB-B356-E69E4A048F8E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8A1BD37C-2C85-4873-ABDD-4B358A87ED4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70" name="Square"/>
          <p:cNvSpPr/>
          <p:nvPr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71" name="Square"/>
          <p:cNvSpPr/>
          <p:nvPr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F6CB4B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672" name="Square"/>
          <p:cNvSpPr/>
          <p:nvPr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D9692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6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0FD0E6-78D1-5F44-A938-3A961F43FACD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002A24-73D0-4602-A8A1-5D9281BAF934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Title Text">
            <a:extLst>
              <a:ext uri="{FF2B5EF4-FFF2-40B4-BE49-F238E27FC236}">
                <a16:creationId xmlns:a16="http://schemas.microsoft.com/office/drawing/2014/main" id="{1F252960-CAAB-483D-8A6A-5882E4B6282A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AFA146E-21CD-4BD6-A89D-E6C5A68508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IntelOne Display Light" panose="020B0403020203020204" pitchFamily="34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E3EC7C-A2A8-40D8-896D-BDA60AB892C1}"/>
              </a:ext>
            </a:extLst>
          </p:cNvPr>
          <p:cNvSpPr/>
          <p:nvPr userDrawn="1"/>
        </p:nvSpPr>
        <p:spPr>
          <a:xfrm>
            <a:off x="5030650" y="6562504"/>
            <a:ext cx="2130711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 – NDA Required</a:t>
            </a:r>
          </a:p>
        </p:txBody>
      </p:sp>
    </p:spTree>
    <p:extLst>
      <p:ext uri="{BB962C8B-B14F-4D97-AF65-F5344CB8AC3E}">
        <p14:creationId xmlns:p14="http://schemas.microsoft.com/office/powerpoint/2010/main" val="85305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Ligh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quare">
            <a:extLst>
              <a:ext uri="{FF2B5EF4-FFF2-40B4-BE49-F238E27FC236}">
                <a16:creationId xmlns:a16="http://schemas.microsoft.com/office/drawing/2014/main" id="{FE9A3852-307B-4677-A2E2-D7DC495E366A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1E9FE6C1-27FB-467A-8BF9-B80A0C35FED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1" name="Square">
            <a:extLst>
              <a:ext uri="{FF2B5EF4-FFF2-40B4-BE49-F238E27FC236}">
                <a16:creationId xmlns:a16="http://schemas.microsoft.com/office/drawing/2014/main" id="{C93C8C2E-66DD-E64F-BD60-42EBDC0E958E}"/>
              </a:ext>
            </a:extLst>
          </p:cNvPr>
          <p:cNvSpPr/>
          <p:nvPr userDrawn="1"/>
        </p:nvSpPr>
        <p:spPr>
          <a:xfrm>
            <a:off x="707513" y="2295859"/>
            <a:ext cx="318638" cy="318638"/>
          </a:xfrm>
          <a:prstGeom prst="rect">
            <a:avLst/>
          </a:prstGeom>
          <a:solidFill>
            <a:srgbClr val="004A86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68B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A14FBD-B953-BA4F-8F83-DE73E3C37290}"/>
              </a:ext>
            </a:extLst>
          </p:cNvPr>
          <p:cNvSpPr/>
          <p:nvPr userDrawn="1"/>
        </p:nvSpPr>
        <p:spPr>
          <a:xfrm>
            <a:off x="533946" y="2122317"/>
            <a:ext cx="174318" cy="174318"/>
          </a:xfrm>
          <a:prstGeom prst="rect">
            <a:avLst/>
          </a:prstGeom>
          <a:solidFill>
            <a:srgbClr val="7BDE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7" name="Square">
            <a:extLst>
              <a:ext uri="{FF2B5EF4-FFF2-40B4-BE49-F238E27FC236}">
                <a16:creationId xmlns:a16="http://schemas.microsoft.com/office/drawing/2014/main" id="{59044771-2E3B-C941-8593-8E508F542287}"/>
              </a:ext>
            </a:extLst>
          </p:cNvPr>
          <p:cNvSpPr/>
          <p:nvPr userDrawn="1"/>
        </p:nvSpPr>
        <p:spPr>
          <a:xfrm>
            <a:off x="707513" y="2023075"/>
            <a:ext cx="98724" cy="98723"/>
          </a:xfrm>
          <a:prstGeom prst="rect">
            <a:avLst/>
          </a:prstGeom>
          <a:solidFill>
            <a:srgbClr val="B4F0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5E5861BF-901F-47D4-91BC-0B353503F23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014757" y="2545222"/>
            <a:ext cx="4785571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BA33390-07D4-4E2C-BDA6-AE147B907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IntelOne Display Light" panose="020B0403020203020204" pitchFamily="34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A2D1D9-0636-4985-824E-EE55FF1FB545}"/>
              </a:ext>
            </a:extLst>
          </p:cNvPr>
          <p:cNvSpPr/>
          <p:nvPr userDrawn="1"/>
        </p:nvSpPr>
        <p:spPr>
          <a:xfrm>
            <a:off x="5030650" y="6562504"/>
            <a:ext cx="2130711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 – NDA Required</a:t>
            </a:r>
          </a:p>
        </p:txBody>
      </p:sp>
    </p:spTree>
    <p:extLst>
      <p:ext uri="{BB962C8B-B14F-4D97-AF65-F5344CB8AC3E}">
        <p14:creationId xmlns:p14="http://schemas.microsoft.com/office/powerpoint/2010/main" val="157374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Gra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quare">
            <a:extLst>
              <a:ext uri="{FF2B5EF4-FFF2-40B4-BE49-F238E27FC236}">
                <a16:creationId xmlns:a16="http://schemas.microsoft.com/office/drawing/2014/main" id="{55D0C779-F23A-40CE-B4C7-842A10085F59}"/>
              </a:ext>
            </a:extLst>
          </p:cNvPr>
          <p:cNvSpPr/>
          <p:nvPr userDrawn="1"/>
        </p:nvSpPr>
        <p:spPr>
          <a:xfrm>
            <a:off x="11741697" y="6405280"/>
            <a:ext cx="450068" cy="450068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9" name="Rectangle">
            <a:extLst>
              <a:ext uri="{FF2B5EF4-FFF2-40B4-BE49-F238E27FC236}">
                <a16:creationId xmlns:a16="http://schemas.microsoft.com/office/drawing/2014/main" id="{1EFAB719-B3C2-4520-AFF9-4A06F169DB2B}"/>
              </a:ext>
            </a:extLst>
          </p:cNvPr>
          <p:cNvSpPr/>
          <p:nvPr userDrawn="1"/>
        </p:nvSpPr>
        <p:spPr>
          <a:xfrm>
            <a:off x="5814183" y="402558"/>
            <a:ext cx="5927511" cy="60034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511" name="Rectangle"/>
          <p:cNvSpPr/>
          <p:nvPr/>
        </p:nvSpPr>
        <p:spPr>
          <a:xfrm>
            <a:off x="5815052" y="401865"/>
            <a:ext cx="5927511" cy="600347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197FC80-1304-44AF-BD9E-CFB8D3B37C99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itle Text">
            <a:extLst>
              <a:ext uri="{FF2B5EF4-FFF2-40B4-BE49-F238E27FC236}">
                <a16:creationId xmlns:a16="http://schemas.microsoft.com/office/drawing/2014/main" id="{1B60A262-0CE7-4C6B-B734-0B0EA0F1A4A3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2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B80F0DD-816B-4E0B-8C85-8413DB8C70E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2"/>
                </a:solidFill>
                <a:latin typeface="IntelOne Display Light" panose="020B0403020203020204" pitchFamily="34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78484E-3DC4-4DF6-819B-FDDDA6F166CB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err="1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8123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alphaModFix amt="50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">
            <a:extLst>
              <a:ext uri="{FF2B5EF4-FFF2-40B4-BE49-F238E27FC236}">
                <a16:creationId xmlns:a16="http://schemas.microsoft.com/office/drawing/2014/main" id="{CCEB2BDC-FF47-41EC-B96C-2137CCD31927}"/>
              </a:ext>
            </a:extLst>
          </p:cNvPr>
          <p:cNvSpPr/>
          <p:nvPr userDrawn="1"/>
        </p:nvSpPr>
        <p:spPr>
          <a:xfrm>
            <a:off x="1466513" y="-28456"/>
            <a:ext cx="3430768" cy="5421617"/>
          </a:xfrm>
          <a:prstGeom prst="rect">
            <a:avLst/>
          </a:prstGeom>
          <a:solidFill>
            <a:srgbClr val="E7E7E7">
              <a:alpha val="39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6" name="Title Text">
            <a:extLst>
              <a:ext uri="{FF2B5EF4-FFF2-40B4-BE49-F238E27FC236}">
                <a16:creationId xmlns:a16="http://schemas.microsoft.com/office/drawing/2014/main" id="{5A2BF3E5-227E-45AD-8C9F-B17ABA8F440D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rgbClr val="525252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</a:t>
            </a:r>
            <a:endParaRPr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FC3294A-75C6-499B-9BC7-9A9C81E818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45852914-2E1C-4314-A4CB-44572812012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9" name="Square">
            <a:extLst>
              <a:ext uri="{FF2B5EF4-FFF2-40B4-BE49-F238E27FC236}">
                <a16:creationId xmlns:a16="http://schemas.microsoft.com/office/drawing/2014/main" id="{37FD5D7B-5866-4492-8620-5D38A93279F4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0" name="Rectangle">
            <a:extLst>
              <a:ext uri="{FF2B5EF4-FFF2-40B4-BE49-F238E27FC236}">
                <a16:creationId xmlns:a16="http://schemas.microsoft.com/office/drawing/2014/main" id="{CBFE06AC-87B6-426A-8D71-E72764A1BC6E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1" name="Square">
            <a:extLst>
              <a:ext uri="{FF2B5EF4-FFF2-40B4-BE49-F238E27FC236}">
                <a16:creationId xmlns:a16="http://schemas.microsoft.com/office/drawing/2014/main" id="{24A19736-A0FA-4D12-A57F-F6FADE0A733E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C4644F4-B66D-4513-95CC-FEB42CE421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4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Blu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E89D76-523B-456C-9EE9-BC9CB964E5C3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itle Text">
            <a:extLst>
              <a:ext uri="{FF2B5EF4-FFF2-40B4-BE49-F238E27FC236}">
                <a16:creationId xmlns:a16="http://schemas.microsoft.com/office/drawing/2014/main" id="{72D74CEB-BA0A-43F1-82CE-384185B612C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0F55EEA-3D90-42F4-B8D0-30E0374D2A5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IntelOne Display Light" panose="020B0403020203020204" pitchFamily="34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CCC3F4-FFF1-4AD9-8605-41A61B8926CF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Square">
            <a:extLst>
              <a:ext uri="{FF2B5EF4-FFF2-40B4-BE49-F238E27FC236}">
                <a16:creationId xmlns:a16="http://schemas.microsoft.com/office/drawing/2014/main" id="{C4A06178-9ACC-4082-8329-4A9A59924508}"/>
              </a:ext>
            </a:extLst>
          </p:cNvPr>
          <p:cNvSpPr/>
          <p:nvPr userDrawn="1"/>
        </p:nvSpPr>
        <p:spPr>
          <a:xfrm>
            <a:off x="11741697" y="6407185"/>
            <a:ext cx="450068" cy="450068"/>
          </a:xfrm>
          <a:prstGeom prst="rect">
            <a:avLst/>
          </a:prstGeom>
          <a:solidFill>
            <a:schemeClr val="accent1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defTabSz="412750"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922DFF-5663-40DE-9B54-4149EDB7740E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22" name="Image" descr="Image">
            <a:extLst>
              <a:ext uri="{FF2B5EF4-FFF2-40B4-BE49-F238E27FC236}">
                <a16:creationId xmlns:a16="http://schemas.microsoft.com/office/drawing/2014/main" id="{E5997704-33EA-4D7D-8B55-E46DD22168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73D4EB9-5CAF-4B81-91EA-AD490D0B13E4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D9CB2E-3C7E-413E-8F5F-66C083C658CB}"/>
              </a:ext>
            </a:extLst>
          </p:cNvPr>
          <p:cNvSpPr/>
          <p:nvPr userDrawn="1"/>
        </p:nvSpPr>
        <p:spPr>
          <a:xfrm>
            <a:off x="5030650" y="6562504"/>
            <a:ext cx="2130711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 – NDA Required</a:t>
            </a:r>
          </a:p>
        </p:txBody>
      </p:sp>
    </p:spTree>
    <p:extLst>
      <p:ext uri="{BB962C8B-B14F-4D97-AF65-F5344CB8AC3E}">
        <p14:creationId xmlns:p14="http://schemas.microsoft.com/office/powerpoint/2010/main" val="33803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Sub &amp; Content Light Blue 2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93C42A-FAA6-40D8-A663-DDDE456C16CF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394450" y="1974850"/>
            <a:ext cx="4852988" cy="3703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itle Text">
            <a:extLst>
              <a:ext uri="{FF2B5EF4-FFF2-40B4-BE49-F238E27FC236}">
                <a16:creationId xmlns:a16="http://schemas.microsoft.com/office/drawing/2014/main" id="{6A03358B-3D25-4A6D-85E6-54F235A943A8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54183" y="2545222"/>
            <a:ext cx="4765744" cy="2497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t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 Goes Here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8EBE803-6659-42A1-A094-94B9EF7ABC2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94450" y="740229"/>
            <a:ext cx="4865211" cy="107814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latin typeface="IntelOne Display Light" panose="020B0403020203020204" pitchFamily="34" charset="0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0D4B91-0BAF-46EC-9A7C-9D57C3224A9C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0B67E-5DCD-4732-882C-64DE9CC86419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2F70C4FC-7A21-4AFA-8998-5EAB2E19CB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98FFA5B-1C6A-486A-A0FE-02206FCDC54A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AAB3EF-BB0F-44E9-AC85-746099E38F45}"/>
              </a:ext>
            </a:extLst>
          </p:cNvPr>
          <p:cNvSpPr/>
          <p:nvPr userDrawn="1"/>
        </p:nvSpPr>
        <p:spPr>
          <a:xfrm>
            <a:off x="5030650" y="6562504"/>
            <a:ext cx="2130711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 – NDA Required</a:t>
            </a:r>
          </a:p>
        </p:txBody>
      </p:sp>
    </p:spTree>
    <p:extLst>
      <p:ext uri="{BB962C8B-B14F-4D97-AF65-F5344CB8AC3E}">
        <p14:creationId xmlns:p14="http://schemas.microsoft.com/office/powerpoint/2010/main" val="110658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Chart 5">
            <a:extLst>
              <a:ext uri="{FF2B5EF4-FFF2-40B4-BE49-F238E27FC236}">
                <a16:creationId xmlns:a16="http://schemas.microsoft.com/office/drawing/2014/main" id="{F0529FEA-BEC4-644C-94EE-601D5BED26F3}"/>
              </a:ext>
            </a:extLst>
          </p:cNvPr>
          <p:cNvGraphicFramePr/>
          <p:nvPr userDrawn="1"/>
        </p:nvGraphicFramePr>
        <p:xfrm>
          <a:off x="7201593" y="1799047"/>
          <a:ext cx="3472287" cy="40256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itle Text">
            <a:extLst>
              <a:ext uri="{FF2B5EF4-FFF2-40B4-BE49-F238E27FC236}">
                <a16:creationId xmlns:a16="http://schemas.microsoft.com/office/drawing/2014/main" id="{0EA1A176-5931-41CA-86D5-15FC4398AA40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48pt </a:t>
            </a:r>
            <a:r>
              <a:rPr lang="en-US" err="1"/>
              <a:t>IntelOne</a:t>
            </a:r>
            <a:r>
              <a:rPr lang="en-US"/>
              <a:t> Light Body. For content that is not a section, but has a big idea in text only.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7652EB-8B2D-46CC-B147-89A4C26A2D8F}"/>
              </a:ext>
            </a:extLst>
          </p:cNvPr>
          <p:cNvSpPr/>
          <p:nvPr userDrawn="1"/>
        </p:nvSpPr>
        <p:spPr>
          <a:xfrm>
            <a:off x="0" y="0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1A480A-B7B4-498C-9868-A91E2651D429}"/>
              </a:ext>
            </a:extLst>
          </p:cNvPr>
          <p:cNvSpPr/>
          <p:nvPr userDrawn="1"/>
        </p:nvSpPr>
        <p:spPr>
          <a:xfrm rot="5400000">
            <a:off x="-2978450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876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E400EEBB-F912-40CA-A759-DEFE15164979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</a:t>
            </a:r>
            <a:r>
              <a:rPr lang="en-US" err="1"/>
              <a:t>IntelOne</a:t>
            </a:r>
            <a:r>
              <a:rPr lang="en-US"/>
              <a:t> Light Body. For content that is not a section, but has a big idea in text only.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7231BA-722E-437F-A5EA-004ADD06899E}"/>
              </a:ext>
            </a:extLst>
          </p:cNvPr>
          <p:cNvSpPr/>
          <p:nvPr userDrawn="1"/>
        </p:nvSpPr>
        <p:spPr>
          <a:xfrm>
            <a:off x="5030650" y="6562504"/>
            <a:ext cx="2130711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 – NDA Required</a:t>
            </a:r>
          </a:p>
        </p:txBody>
      </p:sp>
    </p:spTree>
    <p:extLst>
      <p:ext uri="{BB962C8B-B14F-4D97-AF65-F5344CB8AC3E}">
        <p14:creationId xmlns:p14="http://schemas.microsoft.com/office/powerpoint/2010/main" val="59074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Sub Light Blue">
    <p:bg>
      <p:bgPr>
        <a:solidFill>
          <a:srgbClr val="00C7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Rectangle"/>
          <p:cNvSpPr/>
          <p:nvPr userDrawn="1"/>
        </p:nvSpPr>
        <p:spPr>
          <a:xfrm>
            <a:off x="471054" y="464127"/>
            <a:ext cx="11272494" cy="5944838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861" name="Square"/>
          <p:cNvSpPr/>
          <p:nvPr/>
        </p:nvSpPr>
        <p:spPr>
          <a:xfrm>
            <a:off x="11743603" y="6405281"/>
            <a:ext cx="448398" cy="45272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8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433" y="6543018"/>
            <a:ext cx="491250" cy="190501"/>
          </a:xfrm>
          <a:prstGeom prst="rect">
            <a:avLst/>
          </a:prstGeom>
          <a:ln w="12700">
            <a:miter lim="400000"/>
          </a:ln>
        </p:spPr>
      </p:pic>
      <p:sp>
        <p:nvSpPr>
          <p:cNvPr id="866" name="Text"/>
          <p:cNvSpPr txBox="1"/>
          <p:nvPr/>
        </p:nvSpPr>
        <p:spPr>
          <a:xfrm>
            <a:off x="11942955" y="6538004"/>
            <a:ext cx="51361" cy="18979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b">
            <a:spAutoFit/>
          </a:bodyPr>
          <a:lstStyle/>
          <a:p>
            <a:pPr algn="ctr" defTabSz="292100">
              <a:lnSpc>
                <a:spcPct val="100000"/>
              </a:lnSpc>
              <a:spcBef>
                <a:spcPts val="0"/>
              </a:spcBef>
              <a:defRPr sz="1800">
                <a:solidFill>
                  <a:srgbClr val="FFFFFF"/>
                </a:solidFill>
                <a:latin typeface="Intel Clear"/>
                <a:ea typeface="Intel Clear"/>
                <a:cs typeface="Intel Clear"/>
                <a:sym typeface="Intel Clear"/>
              </a:defRPr>
            </a:pPr>
            <a:endParaRPr sz="9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875CE-AB47-3643-8581-D89E9CF7EFC1}"/>
              </a:ext>
            </a:extLst>
          </p:cNvPr>
          <p:cNvSpPr txBox="1"/>
          <p:nvPr userDrawn="1"/>
        </p:nvSpPr>
        <p:spPr>
          <a:xfrm>
            <a:off x="11881866" y="6268286"/>
            <a:ext cx="207818" cy="4639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l" defTabSz="1219169" rtl="0" fontAlgn="auto" latinLnBrk="0" hangingPunct="0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302FE90D-A879-0D42-B0CA-7E5C0D197FB5}" type="slidenum">
              <a:rPr kumimoji="0" lang="en-US" sz="85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  <a:sym typeface="Helvetica Neue"/>
              </a:rPr>
              <a:pPr marL="0" marR="0" indent="0" algn="l" defTabSz="1219169" rtl="0" fontAlgn="auto" latinLnBrk="0" hangingPunct="0">
                <a:lnSpc>
                  <a:spcPct val="90000"/>
                </a:lnSpc>
                <a:spcBef>
                  <a:spcPts val="225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5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Intel Clear" panose="020B0604020203020204" pitchFamily="34" charset="0"/>
              <a:ea typeface="Intel Clear" panose="020B0604020203020204" pitchFamily="34" charset="0"/>
              <a:cs typeface="Intel Clear" panose="020B0604020203020204" pitchFamily="34" charset="0"/>
              <a:sym typeface="Helvetica Neue"/>
            </a:endParaRPr>
          </a:p>
        </p:txBody>
      </p:sp>
      <p:sp>
        <p:nvSpPr>
          <p:cNvPr id="10" name="Title Text">
            <a:extLst>
              <a:ext uri="{FF2B5EF4-FFF2-40B4-BE49-F238E27FC236}">
                <a16:creationId xmlns:a16="http://schemas.microsoft.com/office/drawing/2014/main" id="{93B25211-1805-4C17-8545-7E02A678639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444480" y="1917036"/>
            <a:ext cx="9303040" cy="3023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48pt </a:t>
            </a:r>
            <a:r>
              <a:rPr lang="en-US" err="1"/>
              <a:t>IntelOne</a:t>
            </a:r>
            <a:r>
              <a:rPr lang="en-US"/>
              <a:t> Light Body. For content that is not a section, but has a big idea in text only.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263BE8-A10A-44C0-8C59-C492DCB2B88B}"/>
              </a:ext>
            </a:extLst>
          </p:cNvPr>
          <p:cNvSpPr/>
          <p:nvPr userDrawn="1"/>
        </p:nvSpPr>
        <p:spPr>
          <a:xfrm>
            <a:off x="5030650" y="6562504"/>
            <a:ext cx="2130711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 – NDA Required</a:t>
            </a:r>
          </a:p>
        </p:txBody>
      </p:sp>
    </p:spTree>
    <p:extLst>
      <p:ext uri="{BB962C8B-B14F-4D97-AF65-F5344CB8AC3E}">
        <p14:creationId xmlns:p14="http://schemas.microsoft.com/office/powerpoint/2010/main" val="281844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714"/>
          </a:xfrm>
          <a:prstGeom prst="rect">
            <a:avLst/>
          </a:prstGeom>
        </p:spPr>
      </p:pic>
      <p:sp>
        <p:nvSpPr>
          <p:cNvPr id="40" name="Rectangle 39"/>
          <p:cNvSpPr/>
          <p:nvPr userDrawn="1"/>
        </p:nvSpPr>
        <p:spPr>
          <a:xfrm rot="5400000">
            <a:off x="2514599" y="-2514601"/>
            <a:ext cx="6710086" cy="11739285"/>
          </a:xfrm>
          <a:prstGeom prst="rect">
            <a:avLst/>
          </a:prstGeom>
          <a:gradFill flip="none" rotWithShape="1">
            <a:gsLst>
              <a:gs pos="0">
                <a:srgbClr val="00285A">
                  <a:alpha val="75000"/>
                </a:srgbClr>
              </a:gs>
              <a:gs pos="50000">
                <a:srgbClr val="00285A"/>
              </a:gs>
              <a:gs pos="100000">
                <a:srgbClr val="00285A">
                  <a:alpha val="75000"/>
                </a:srgbClr>
              </a:gs>
            </a:gsLst>
            <a:path path="rect">
              <a:fillToRect l="100000" t="100000"/>
            </a:path>
            <a:tileRect r="-100000" b="-10000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27ABEE-91E1-420E-AD52-066ECB7CBDFC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DA94F2D-B7BD-4CE9-A606-F00802F313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9949" y="2409775"/>
            <a:ext cx="4080108" cy="1521396"/>
          </a:xfrm>
          <a:prstGeom prst="rect">
            <a:avLst/>
          </a:prstGeom>
        </p:spPr>
      </p:pic>
      <p:sp>
        <p:nvSpPr>
          <p:cNvPr id="43" name="Rectangle 42"/>
          <p:cNvSpPr/>
          <p:nvPr userDrawn="1"/>
        </p:nvSpPr>
        <p:spPr>
          <a:xfrm>
            <a:off x="11730390" y="6350000"/>
            <a:ext cx="463550" cy="508000"/>
          </a:xfrm>
          <a:prstGeom prst="rect">
            <a:avLst/>
          </a:prstGeom>
          <a:solidFill>
            <a:srgbClr val="00A8F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211" r="3892" b="13530"/>
          <a:stretch/>
        </p:blipFill>
        <p:spPr>
          <a:xfrm>
            <a:off x="0" y="6431280"/>
            <a:ext cx="11728450" cy="42672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698DF977-78B3-4C00-9E43-1223CD667932}"/>
              </a:ext>
            </a:extLst>
          </p:cNvPr>
          <p:cNvGrpSpPr/>
          <p:nvPr userDrawn="1"/>
        </p:nvGrpSpPr>
        <p:grpSpPr>
          <a:xfrm>
            <a:off x="11141075" y="6553694"/>
            <a:ext cx="476250" cy="178321"/>
            <a:chOff x="1314450" y="6391094"/>
            <a:chExt cx="1123377" cy="420623"/>
          </a:xfrm>
        </p:grpSpPr>
        <p:sp>
          <p:nvSpPr>
            <p:cNvPr id="46" name="Freeform: Shape 4">
              <a:extLst>
                <a:ext uri="{FF2B5EF4-FFF2-40B4-BE49-F238E27FC236}">
                  <a16:creationId xmlns:a16="http://schemas.microsoft.com/office/drawing/2014/main" id="{78F73C8D-05B1-4270-85FA-B1FD37A25A06}"/>
                </a:ext>
              </a:extLst>
            </p:cNvPr>
            <p:cNvSpPr/>
            <p:nvPr/>
          </p:nvSpPr>
          <p:spPr>
            <a:xfrm>
              <a:off x="1314450" y="6396809"/>
              <a:ext cx="78581" cy="78581"/>
            </a:xfrm>
            <a:custGeom>
              <a:avLst/>
              <a:gdLst>
                <a:gd name="connsiteX0" fmla="*/ 0 w 78581"/>
                <a:gd name="connsiteY0" fmla="*/ 0 h 78581"/>
                <a:gd name="connsiteX1" fmla="*/ 78581 w 78581"/>
                <a:gd name="connsiteY1" fmla="*/ 0 h 78581"/>
                <a:gd name="connsiteX2" fmla="*/ 78581 w 78581"/>
                <a:gd name="connsiteY2" fmla="*/ 78581 h 78581"/>
                <a:gd name="connsiteX3" fmla="*/ 0 w 78581"/>
                <a:gd name="connsiteY3" fmla="*/ 78581 h 7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581" h="78581">
                  <a:moveTo>
                    <a:pt x="0" y="0"/>
                  </a:moveTo>
                  <a:lnTo>
                    <a:pt x="78581" y="0"/>
                  </a:lnTo>
                  <a:lnTo>
                    <a:pt x="78581" y="78581"/>
                  </a:lnTo>
                  <a:lnTo>
                    <a:pt x="0" y="78581"/>
                  </a:lnTo>
                  <a:close/>
                </a:path>
              </a:pathLst>
            </a:custGeom>
            <a:solidFill>
              <a:srgbClr val="00B2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5">
              <a:extLst>
                <a:ext uri="{FF2B5EF4-FFF2-40B4-BE49-F238E27FC236}">
                  <a16:creationId xmlns:a16="http://schemas.microsoft.com/office/drawing/2014/main" id="{FC6580CA-6E37-4F04-8FAD-D6491FEE8CE6}"/>
                </a:ext>
              </a:extLst>
            </p:cNvPr>
            <p:cNvSpPr/>
            <p:nvPr/>
          </p:nvSpPr>
          <p:spPr>
            <a:xfrm>
              <a:off x="1316545" y="6391094"/>
              <a:ext cx="995171" cy="420623"/>
            </a:xfrm>
            <a:custGeom>
              <a:avLst/>
              <a:gdLst>
                <a:gd name="connsiteX0" fmla="*/ 74486 w 995171"/>
                <a:gd name="connsiteY0" fmla="*/ 131921 h 420623"/>
                <a:gd name="connsiteX1" fmla="*/ 0 w 995171"/>
                <a:gd name="connsiteY1" fmla="*/ 131921 h 420623"/>
                <a:gd name="connsiteX2" fmla="*/ 0 w 995171"/>
                <a:gd name="connsiteY2" fmla="*/ 414719 h 420623"/>
                <a:gd name="connsiteX3" fmla="*/ 74486 w 995171"/>
                <a:gd name="connsiteY3" fmla="*/ 414719 h 420623"/>
                <a:gd name="connsiteX4" fmla="*/ 74486 w 995171"/>
                <a:gd name="connsiteY4" fmla="*/ 131921 h 420623"/>
                <a:gd name="connsiteX5" fmla="*/ 568262 w 995171"/>
                <a:gd name="connsiteY5" fmla="*/ 417576 h 420623"/>
                <a:gd name="connsiteX6" fmla="*/ 568262 w 995171"/>
                <a:gd name="connsiteY6" fmla="*/ 348234 h 420623"/>
                <a:gd name="connsiteX7" fmla="*/ 541306 w 995171"/>
                <a:gd name="connsiteY7" fmla="*/ 346520 h 420623"/>
                <a:gd name="connsiteX8" fmla="*/ 523780 w 995171"/>
                <a:gd name="connsiteY8" fmla="*/ 338804 h 420623"/>
                <a:gd name="connsiteX9" fmla="*/ 516065 w 995171"/>
                <a:gd name="connsiteY9" fmla="*/ 321945 h 420623"/>
                <a:gd name="connsiteX10" fmla="*/ 514350 w 995171"/>
                <a:gd name="connsiteY10" fmla="*/ 294608 h 420623"/>
                <a:gd name="connsiteX11" fmla="*/ 514350 w 995171"/>
                <a:gd name="connsiteY11" fmla="*/ 195644 h 420623"/>
                <a:gd name="connsiteX12" fmla="*/ 568262 w 995171"/>
                <a:gd name="connsiteY12" fmla="*/ 195644 h 420623"/>
                <a:gd name="connsiteX13" fmla="*/ 568262 w 995171"/>
                <a:gd name="connsiteY13" fmla="*/ 131921 h 420623"/>
                <a:gd name="connsiteX14" fmla="*/ 514350 w 995171"/>
                <a:gd name="connsiteY14" fmla="*/ 131921 h 420623"/>
                <a:gd name="connsiteX15" fmla="*/ 514350 w 995171"/>
                <a:gd name="connsiteY15" fmla="*/ 21812 h 420623"/>
                <a:gd name="connsiteX16" fmla="*/ 439865 w 995171"/>
                <a:gd name="connsiteY16" fmla="*/ 21812 h 420623"/>
                <a:gd name="connsiteX17" fmla="*/ 439865 w 995171"/>
                <a:gd name="connsiteY17" fmla="*/ 295180 h 420623"/>
                <a:gd name="connsiteX18" fmla="*/ 445865 w 995171"/>
                <a:gd name="connsiteY18" fmla="*/ 353473 h 420623"/>
                <a:gd name="connsiteX19" fmla="*/ 465677 w 995171"/>
                <a:gd name="connsiteY19" fmla="*/ 391001 h 420623"/>
                <a:gd name="connsiteX20" fmla="*/ 502063 w 995171"/>
                <a:gd name="connsiteY20" fmla="*/ 411385 h 420623"/>
                <a:gd name="connsiteX21" fmla="*/ 558927 w 995171"/>
                <a:gd name="connsiteY21" fmla="*/ 417671 h 420623"/>
                <a:gd name="connsiteX22" fmla="*/ 568262 w 995171"/>
                <a:gd name="connsiteY22" fmla="*/ 417671 h 420623"/>
                <a:gd name="connsiteX23" fmla="*/ 995172 w 995171"/>
                <a:gd name="connsiteY23" fmla="*/ 0 h 420623"/>
                <a:gd name="connsiteX24" fmla="*/ 920687 w 995171"/>
                <a:gd name="connsiteY24" fmla="*/ 0 h 420623"/>
                <a:gd name="connsiteX25" fmla="*/ 920687 w 995171"/>
                <a:gd name="connsiteY25" fmla="*/ 414719 h 420623"/>
                <a:gd name="connsiteX26" fmla="*/ 995172 w 995171"/>
                <a:gd name="connsiteY26" fmla="*/ 414719 h 420623"/>
                <a:gd name="connsiteX27" fmla="*/ 995172 w 995171"/>
                <a:gd name="connsiteY27" fmla="*/ 0 h 420623"/>
                <a:gd name="connsiteX28" fmla="*/ 367951 w 995171"/>
                <a:gd name="connsiteY28" fmla="*/ 159830 h 420623"/>
                <a:gd name="connsiteX29" fmla="*/ 281273 w 995171"/>
                <a:gd name="connsiteY29" fmla="*/ 126206 h 420623"/>
                <a:gd name="connsiteX30" fmla="*/ 232410 w 995171"/>
                <a:gd name="connsiteY30" fmla="*/ 137065 h 420623"/>
                <a:gd name="connsiteX31" fmla="*/ 195358 w 995171"/>
                <a:gd name="connsiteY31" fmla="*/ 167259 h 420623"/>
                <a:gd name="connsiteX32" fmla="*/ 191262 w 995171"/>
                <a:gd name="connsiteY32" fmla="*/ 172498 h 420623"/>
                <a:gd name="connsiteX33" fmla="*/ 191262 w 995171"/>
                <a:gd name="connsiteY33" fmla="*/ 167831 h 420623"/>
                <a:gd name="connsiteX34" fmla="*/ 191262 w 995171"/>
                <a:gd name="connsiteY34" fmla="*/ 132017 h 420623"/>
                <a:gd name="connsiteX35" fmla="*/ 117920 w 995171"/>
                <a:gd name="connsiteY35" fmla="*/ 132017 h 420623"/>
                <a:gd name="connsiteX36" fmla="*/ 117920 w 995171"/>
                <a:gd name="connsiteY36" fmla="*/ 414814 h 420623"/>
                <a:gd name="connsiteX37" fmla="*/ 191929 w 995171"/>
                <a:gd name="connsiteY37" fmla="*/ 414814 h 420623"/>
                <a:gd name="connsiteX38" fmla="*/ 191929 w 995171"/>
                <a:gd name="connsiteY38" fmla="*/ 264128 h 420623"/>
                <a:gd name="connsiteX39" fmla="*/ 192024 w 995171"/>
                <a:gd name="connsiteY39" fmla="*/ 274606 h 420623"/>
                <a:gd name="connsiteX40" fmla="*/ 192119 w 995171"/>
                <a:gd name="connsiteY40" fmla="*/ 269558 h 420623"/>
                <a:gd name="connsiteX41" fmla="*/ 211741 w 995171"/>
                <a:gd name="connsiteY41" fmla="*/ 210884 h 420623"/>
                <a:gd name="connsiteX42" fmla="*/ 258985 w 995171"/>
                <a:gd name="connsiteY42" fmla="*/ 190786 h 420623"/>
                <a:gd name="connsiteX43" fmla="*/ 307753 w 995171"/>
                <a:gd name="connsiteY43" fmla="*/ 210407 h 420623"/>
                <a:gd name="connsiteX44" fmla="*/ 323945 w 995171"/>
                <a:gd name="connsiteY44" fmla="*/ 264605 h 420623"/>
                <a:gd name="connsiteX45" fmla="*/ 323945 w 995171"/>
                <a:gd name="connsiteY45" fmla="*/ 264605 h 420623"/>
                <a:gd name="connsiteX46" fmla="*/ 323945 w 995171"/>
                <a:gd name="connsiteY46" fmla="*/ 265176 h 420623"/>
                <a:gd name="connsiteX47" fmla="*/ 323945 w 995171"/>
                <a:gd name="connsiteY47" fmla="*/ 265271 h 420623"/>
                <a:gd name="connsiteX48" fmla="*/ 323945 w 995171"/>
                <a:gd name="connsiteY48" fmla="*/ 414814 h 420623"/>
                <a:gd name="connsiteX49" fmla="*/ 399098 w 995171"/>
                <a:gd name="connsiteY49" fmla="*/ 414814 h 420623"/>
                <a:gd name="connsiteX50" fmla="*/ 399098 w 995171"/>
                <a:gd name="connsiteY50" fmla="*/ 254222 h 420623"/>
                <a:gd name="connsiteX51" fmla="*/ 367951 w 995171"/>
                <a:gd name="connsiteY51" fmla="*/ 159830 h 420623"/>
                <a:gd name="connsiteX52" fmla="*/ 881825 w 995171"/>
                <a:gd name="connsiteY52" fmla="*/ 272796 h 420623"/>
                <a:gd name="connsiteX53" fmla="*/ 871061 w 995171"/>
                <a:gd name="connsiteY53" fmla="*/ 215646 h 420623"/>
                <a:gd name="connsiteX54" fmla="*/ 841057 w 995171"/>
                <a:gd name="connsiteY54" fmla="*/ 168974 h 420623"/>
                <a:gd name="connsiteX55" fmla="*/ 794957 w 995171"/>
                <a:gd name="connsiteY55" fmla="*/ 137636 h 420623"/>
                <a:gd name="connsiteX56" fmla="*/ 735806 w 995171"/>
                <a:gd name="connsiteY56" fmla="*/ 126302 h 420623"/>
                <a:gd name="connsiteX57" fmla="*/ 678371 w 995171"/>
                <a:gd name="connsiteY57" fmla="*/ 137922 h 420623"/>
                <a:gd name="connsiteX58" fmla="*/ 631698 w 995171"/>
                <a:gd name="connsiteY58" fmla="*/ 169355 h 420623"/>
                <a:gd name="connsiteX59" fmla="*/ 600266 w 995171"/>
                <a:gd name="connsiteY59" fmla="*/ 216027 h 420623"/>
                <a:gd name="connsiteX60" fmla="*/ 588645 w 995171"/>
                <a:gd name="connsiteY60" fmla="*/ 273463 h 420623"/>
                <a:gd name="connsiteX61" fmla="*/ 599694 w 995171"/>
                <a:gd name="connsiteY61" fmla="*/ 330899 h 420623"/>
                <a:gd name="connsiteX62" fmla="*/ 630269 w 995171"/>
                <a:gd name="connsiteY62" fmla="*/ 377571 h 420623"/>
                <a:gd name="connsiteX63" fmla="*/ 677513 w 995171"/>
                <a:gd name="connsiteY63" fmla="*/ 409004 h 420623"/>
                <a:gd name="connsiteX64" fmla="*/ 738092 w 995171"/>
                <a:gd name="connsiteY64" fmla="*/ 420624 h 420623"/>
                <a:gd name="connsiteX65" fmla="*/ 863918 w 995171"/>
                <a:gd name="connsiteY65" fmla="*/ 365093 h 420623"/>
                <a:gd name="connsiteX66" fmla="*/ 810292 w 995171"/>
                <a:gd name="connsiteY66" fmla="*/ 324231 h 420623"/>
                <a:gd name="connsiteX67" fmla="*/ 738664 w 995171"/>
                <a:gd name="connsiteY67" fmla="*/ 355854 h 420623"/>
                <a:gd name="connsiteX68" fmla="*/ 687229 w 995171"/>
                <a:gd name="connsiteY68" fmla="*/ 341376 h 420623"/>
                <a:gd name="connsiteX69" fmla="*/ 660368 w 995171"/>
                <a:gd name="connsiteY69" fmla="*/ 302133 h 420623"/>
                <a:gd name="connsiteX70" fmla="*/ 659606 w 995171"/>
                <a:gd name="connsiteY70" fmla="*/ 299466 h 420623"/>
                <a:gd name="connsiteX71" fmla="*/ 881825 w 995171"/>
                <a:gd name="connsiteY71" fmla="*/ 299466 h 420623"/>
                <a:gd name="connsiteX72" fmla="*/ 881825 w 995171"/>
                <a:gd name="connsiteY72" fmla="*/ 272796 h 420623"/>
                <a:gd name="connsiteX73" fmla="*/ 660368 w 995171"/>
                <a:gd name="connsiteY73" fmla="*/ 246793 h 420623"/>
                <a:gd name="connsiteX74" fmla="*/ 735330 w 995171"/>
                <a:gd name="connsiteY74" fmla="*/ 189929 h 420623"/>
                <a:gd name="connsiteX75" fmla="*/ 810387 w 995171"/>
                <a:gd name="connsiteY75" fmla="*/ 246698 h 420623"/>
                <a:gd name="connsiteX76" fmla="*/ 660368 w 995171"/>
                <a:gd name="connsiteY76" fmla="*/ 246793 h 42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995171" h="420623">
                  <a:moveTo>
                    <a:pt x="74486" y="131921"/>
                  </a:moveTo>
                  <a:lnTo>
                    <a:pt x="0" y="131921"/>
                  </a:lnTo>
                  <a:lnTo>
                    <a:pt x="0" y="414719"/>
                  </a:lnTo>
                  <a:lnTo>
                    <a:pt x="74486" y="414719"/>
                  </a:lnTo>
                  <a:lnTo>
                    <a:pt x="74486" y="131921"/>
                  </a:lnTo>
                  <a:close/>
                  <a:moveTo>
                    <a:pt x="568262" y="417576"/>
                  </a:moveTo>
                  <a:lnTo>
                    <a:pt x="568262" y="348234"/>
                  </a:lnTo>
                  <a:cubicBezTo>
                    <a:pt x="557308" y="348139"/>
                    <a:pt x="548259" y="347567"/>
                    <a:pt x="541306" y="346520"/>
                  </a:cubicBezTo>
                  <a:cubicBezTo>
                    <a:pt x="533591" y="345281"/>
                    <a:pt x="527685" y="342710"/>
                    <a:pt x="523780" y="338804"/>
                  </a:cubicBezTo>
                  <a:cubicBezTo>
                    <a:pt x="519875" y="334899"/>
                    <a:pt x="517303" y="329184"/>
                    <a:pt x="516065" y="321945"/>
                  </a:cubicBezTo>
                  <a:cubicBezTo>
                    <a:pt x="514922" y="314992"/>
                    <a:pt x="514350" y="305753"/>
                    <a:pt x="514350" y="294608"/>
                  </a:cubicBezTo>
                  <a:lnTo>
                    <a:pt x="514350" y="195644"/>
                  </a:lnTo>
                  <a:lnTo>
                    <a:pt x="568262" y="195644"/>
                  </a:lnTo>
                  <a:lnTo>
                    <a:pt x="568262" y="131921"/>
                  </a:lnTo>
                  <a:lnTo>
                    <a:pt x="514350" y="131921"/>
                  </a:lnTo>
                  <a:lnTo>
                    <a:pt x="514350" y="21812"/>
                  </a:lnTo>
                  <a:lnTo>
                    <a:pt x="439865" y="21812"/>
                  </a:lnTo>
                  <a:lnTo>
                    <a:pt x="439865" y="295180"/>
                  </a:lnTo>
                  <a:cubicBezTo>
                    <a:pt x="439865" y="318230"/>
                    <a:pt x="441865" y="337852"/>
                    <a:pt x="445865" y="353473"/>
                  </a:cubicBezTo>
                  <a:cubicBezTo>
                    <a:pt x="449771" y="368903"/>
                    <a:pt x="456438" y="381572"/>
                    <a:pt x="465677" y="391001"/>
                  </a:cubicBezTo>
                  <a:cubicBezTo>
                    <a:pt x="474917" y="400431"/>
                    <a:pt x="487204" y="407289"/>
                    <a:pt x="502063" y="411385"/>
                  </a:cubicBezTo>
                  <a:cubicBezTo>
                    <a:pt x="517112" y="415481"/>
                    <a:pt x="536258" y="417671"/>
                    <a:pt x="558927" y="417671"/>
                  </a:cubicBezTo>
                  <a:lnTo>
                    <a:pt x="568262" y="417671"/>
                  </a:lnTo>
                  <a:close/>
                  <a:moveTo>
                    <a:pt x="995172" y="0"/>
                  </a:moveTo>
                  <a:lnTo>
                    <a:pt x="920687" y="0"/>
                  </a:lnTo>
                  <a:lnTo>
                    <a:pt x="920687" y="414719"/>
                  </a:lnTo>
                  <a:lnTo>
                    <a:pt x="995172" y="414719"/>
                  </a:lnTo>
                  <a:lnTo>
                    <a:pt x="995172" y="0"/>
                  </a:lnTo>
                  <a:close/>
                  <a:moveTo>
                    <a:pt x="367951" y="159830"/>
                  </a:moveTo>
                  <a:cubicBezTo>
                    <a:pt x="347282" y="137541"/>
                    <a:pt x="318135" y="126206"/>
                    <a:pt x="281273" y="126206"/>
                  </a:cubicBezTo>
                  <a:cubicBezTo>
                    <a:pt x="263462" y="126206"/>
                    <a:pt x="247079" y="129921"/>
                    <a:pt x="232410" y="137065"/>
                  </a:cubicBezTo>
                  <a:cubicBezTo>
                    <a:pt x="217742" y="144304"/>
                    <a:pt x="205264" y="154496"/>
                    <a:pt x="195358" y="167259"/>
                  </a:cubicBezTo>
                  <a:lnTo>
                    <a:pt x="191262" y="172498"/>
                  </a:lnTo>
                  <a:lnTo>
                    <a:pt x="191262" y="167831"/>
                  </a:lnTo>
                  <a:lnTo>
                    <a:pt x="191262" y="132017"/>
                  </a:lnTo>
                  <a:lnTo>
                    <a:pt x="117920" y="132017"/>
                  </a:lnTo>
                  <a:lnTo>
                    <a:pt x="117920" y="414814"/>
                  </a:lnTo>
                  <a:lnTo>
                    <a:pt x="191929" y="414814"/>
                  </a:lnTo>
                  <a:lnTo>
                    <a:pt x="191929" y="264128"/>
                  </a:lnTo>
                  <a:lnTo>
                    <a:pt x="192024" y="274606"/>
                  </a:lnTo>
                  <a:cubicBezTo>
                    <a:pt x="192024" y="272891"/>
                    <a:pt x="192024" y="271177"/>
                    <a:pt x="192119" y="269558"/>
                  </a:cubicBezTo>
                  <a:cubicBezTo>
                    <a:pt x="192881" y="243173"/>
                    <a:pt x="199454" y="223456"/>
                    <a:pt x="211741" y="210884"/>
                  </a:cubicBezTo>
                  <a:cubicBezTo>
                    <a:pt x="224790" y="197549"/>
                    <a:pt x="240697" y="190786"/>
                    <a:pt x="258985" y="190786"/>
                  </a:cubicBezTo>
                  <a:cubicBezTo>
                    <a:pt x="280511" y="190786"/>
                    <a:pt x="296894" y="197358"/>
                    <a:pt x="307753" y="210407"/>
                  </a:cubicBezTo>
                  <a:cubicBezTo>
                    <a:pt x="318421" y="223171"/>
                    <a:pt x="323850" y="241364"/>
                    <a:pt x="323945" y="264605"/>
                  </a:cubicBezTo>
                  <a:lnTo>
                    <a:pt x="323945" y="264605"/>
                  </a:lnTo>
                  <a:lnTo>
                    <a:pt x="323945" y="265176"/>
                  </a:lnTo>
                  <a:lnTo>
                    <a:pt x="323945" y="265271"/>
                  </a:lnTo>
                  <a:lnTo>
                    <a:pt x="323945" y="414814"/>
                  </a:lnTo>
                  <a:lnTo>
                    <a:pt x="399098" y="414814"/>
                  </a:lnTo>
                  <a:lnTo>
                    <a:pt x="399098" y="254222"/>
                  </a:lnTo>
                  <a:cubicBezTo>
                    <a:pt x="399193" y="213931"/>
                    <a:pt x="388620" y="182118"/>
                    <a:pt x="367951" y="159830"/>
                  </a:cubicBezTo>
                  <a:moveTo>
                    <a:pt x="881825" y="272796"/>
                  </a:moveTo>
                  <a:cubicBezTo>
                    <a:pt x="881825" y="252508"/>
                    <a:pt x="878205" y="233267"/>
                    <a:pt x="871061" y="215646"/>
                  </a:cubicBezTo>
                  <a:cubicBezTo>
                    <a:pt x="863918" y="198025"/>
                    <a:pt x="853821" y="182309"/>
                    <a:pt x="841057" y="168974"/>
                  </a:cubicBezTo>
                  <a:cubicBezTo>
                    <a:pt x="828294" y="155639"/>
                    <a:pt x="812768" y="145066"/>
                    <a:pt x="794957" y="137636"/>
                  </a:cubicBezTo>
                  <a:cubicBezTo>
                    <a:pt x="777145" y="130112"/>
                    <a:pt x="757238" y="126302"/>
                    <a:pt x="735806" y="126302"/>
                  </a:cubicBezTo>
                  <a:cubicBezTo>
                    <a:pt x="715518" y="126302"/>
                    <a:pt x="696182" y="130207"/>
                    <a:pt x="678371" y="137922"/>
                  </a:cubicBezTo>
                  <a:cubicBezTo>
                    <a:pt x="660559" y="145637"/>
                    <a:pt x="644843" y="156210"/>
                    <a:pt x="631698" y="169355"/>
                  </a:cubicBezTo>
                  <a:cubicBezTo>
                    <a:pt x="618554" y="182499"/>
                    <a:pt x="607981" y="198215"/>
                    <a:pt x="600266" y="216027"/>
                  </a:cubicBezTo>
                  <a:cubicBezTo>
                    <a:pt x="592550" y="233839"/>
                    <a:pt x="588645" y="253175"/>
                    <a:pt x="588645" y="273463"/>
                  </a:cubicBezTo>
                  <a:cubicBezTo>
                    <a:pt x="588645" y="293751"/>
                    <a:pt x="592360" y="313087"/>
                    <a:pt x="599694" y="330899"/>
                  </a:cubicBezTo>
                  <a:cubicBezTo>
                    <a:pt x="607028" y="348710"/>
                    <a:pt x="617315" y="364426"/>
                    <a:pt x="630269" y="377571"/>
                  </a:cubicBezTo>
                  <a:cubicBezTo>
                    <a:pt x="643223" y="390716"/>
                    <a:pt x="659130" y="401288"/>
                    <a:pt x="677513" y="409004"/>
                  </a:cubicBezTo>
                  <a:cubicBezTo>
                    <a:pt x="695897" y="416719"/>
                    <a:pt x="716280" y="420624"/>
                    <a:pt x="738092" y="420624"/>
                  </a:cubicBezTo>
                  <a:cubicBezTo>
                    <a:pt x="801148" y="420624"/>
                    <a:pt x="840391" y="391954"/>
                    <a:pt x="863918" y="365093"/>
                  </a:cubicBezTo>
                  <a:lnTo>
                    <a:pt x="810292" y="324231"/>
                  </a:lnTo>
                  <a:cubicBezTo>
                    <a:pt x="798957" y="337661"/>
                    <a:pt x="772192" y="355854"/>
                    <a:pt x="738664" y="355854"/>
                  </a:cubicBezTo>
                  <a:cubicBezTo>
                    <a:pt x="717614" y="355854"/>
                    <a:pt x="700373" y="350996"/>
                    <a:pt x="687229" y="341376"/>
                  </a:cubicBezTo>
                  <a:cubicBezTo>
                    <a:pt x="674084" y="331756"/>
                    <a:pt x="665036" y="318611"/>
                    <a:pt x="660368" y="302133"/>
                  </a:cubicBezTo>
                  <a:lnTo>
                    <a:pt x="659606" y="299466"/>
                  </a:lnTo>
                  <a:lnTo>
                    <a:pt x="881825" y="299466"/>
                  </a:lnTo>
                  <a:lnTo>
                    <a:pt x="881825" y="272796"/>
                  </a:lnTo>
                  <a:close/>
                  <a:moveTo>
                    <a:pt x="660368" y="246793"/>
                  </a:moveTo>
                  <a:cubicBezTo>
                    <a:pt x="660368" y="226124"/>
                    <a:pt x="684086" y="189929"/>
                    <a:pt x="735330" y="189929"/>
                  </a:cubicBezTo>
                  <a:cubicBezTo>
                    <a:pt x="786575" y="189929"/>
                    <a:pt x="810387" y="226028"/>
                    <a:pt x="810387" y="246698"/>
                  </a:cubicBezTo>
                  <a:lnTo>
                    <a:pt x="660368" y="246793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6">
              <a:extLst>
                <a:ext uri="{FF2B5EF4-FFF2-40B4-BE49-F238E27FC236}">
                  <a16:creationId xmlns:a16="http://schemas.microsoft.com/office/drawing/2014/main" id="{1C614C49-972F-498A-9654-844CECF9AF64}"/>
                </a:ext>
              </a:extLst>
            </p:cNvPr>
            <p:cNvSpPr/>
            <p:nvPr/>
          </p:nvSpPr>
          <p:spPr>
            <a:xfrm>
              <a:off x="2358770" y="6728469"/>
              <a:ext cx="79057" cy="79057"/>
            </a:xfrm>
            <a:custGeom>
              <a:avLst/>
              <a:gdLst>
                <a:gd name="connsiteX0" fmla="*/ 39529 w 79057"/>
                <a:gd name="connsiteY0" fmla="*/ 5620 h 79057"/>
                <a:gd name="connsiteX1" fmla="*/ 73438 w 79057"/>
                <a:gd name="connsiteY1" fmla="*/ 39529 h 79057"/>
                <a:gd name="connsiteX2" fmla="*/ 39529 w 79057"/>
                <a:gd name="connsiteY2" fmla="*/ 73438 h 79057"/>
                <a:gd name="connsiteX3" fmla="*/ 5620 w 79057"/>
                <a:gd name="connsiteY3" fmla="*/ 39529 h 79057"/>
                <a:gd name="connsiteX4" fmla="*/ 39529 w 79057"/>
                <a:gd name="connsiteY4" fmla="*/ 5620 h 79057"/>
                <a:gd name="connsiteX5" fmla="*/ 39529 w 79057"/>
                <a:gd name="connsiteY5" fmla="*/ 0 h 79057"/>
                <a:gd name="connsiteX6" fmla="*/ 0 w 79057"/>
                <a:gd name="connsiteY6" fmla="*/ 39529 h 79057"/>
                <a:gd name="connsiteX7" fmla="*/ 39529 w 79057"/>
                <a:gd name="connsiteY7" fmla="*/ 79058 h 79057"/>
                <a:gd name="connsiteX8" fmla="*/ 79058 w 79057"/>
                <a:gd name="connsiteY8" fmla="*/ 39529 h 79057"/>
                <a:gd name="connsiteX9" fmla="*/ 39529 w 79057"/>
                <a:gd name="connsiteY9" fmla="*/ 0 h 79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79057">
                  <a:moveTo>
                    <a:pt x="39529" y="5620"/>
                  </a:moveTo>
                  <a:cubicBezTo>
                    <a:pt x="58198" y="5620"/>
                    <a:pt x="73438" y="20860"/>
                    <a:pt x="73438" y="39529"/>
                  </a:cubicBezTo>
                  <a:cubicBezTo>
                    <a:pt x="73438" y="58198"/>
                    <a:pt x="58198" y="73438"/>
                    <a:pt x="39529" y="73438"/>
                  </a:cubicBezTo>
                  <a:cubicBezTo>
                    <a:pt x="20860" y="73438"/>
                    <a:pt x="5620" y="58198"/>
                    <a:pt x="5620" y="39529"/>
                  </a:cubicBezTo>
                  <a:cubicBezTo>
                    <a:pt x="5620" y="20860"/>
                    <a:pt x="20860" y="5620"/>
                    <a:pt x="39529" y="5620"/>
                  </a:cubicBezTo>
                  <a:moveTo>
                    <a:pt x="39529" y="0"/>
                  </a:moveTo>
                  <a:cubicBezTo>
                    <a:pt x="17717" y="0"/>
                    <a:pt x="0" y="17717"/>
                    <a:pt x="0" y="39529"/>
                  </a:cubicBezTo>
                  <a:cubicBezTo>
                    <a:pt x="0" y="61341"/>
                    <a:pt x="17717" y="79058"/>
                    <a:pt x="39529" y="79058"/>
                  </a:cubicBezTo>
                  <a:cubicBezTo>
                    <a:pt x="61341" y="79058"/>
                    <a:pt x="79058" y="61341"/>
                    <a:pt x="79058" y="39529"/>
                  </a:cubicBezTo>
                  <a:cubicBezTo>
                    <a:pt x="79058" y="17717"/>
                    <a:pt x="61341" y="0"/>
                    <a:pt x="39529" y="0"/>
                  </a:cubicBezTo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7">
              <a:extLst>
                <a:ext uri="{FF2B5EF4-FFF2-40B4-BE49-F238E27FC236}">
                  <a16:creationId xmlns:a16="http://schemas.microsoft.com/office/drawing/2014/main" id="{922EBBE0-933B-4A65-BAAC-DC5972E3F9A4}"/>
                </a:ext>
              </a:extLst>
            </p:cNvPr>
            <p:cNvSpPr/>
            <p:nvPr/>
          </p:nvSpPr>
          <p:spPr>
            <a:xfrm>
              <a:off x="2384869" y="6748090"/>
              <a:ext cx="30765" cy="39528"/>
            </a:xfrm>
            <a:custGeom>
              <a:avLst/>
              <a:gdLst>
                <a:gd name="connsiteX0" fmla="*/ 16383 w 30765"/>
                <a:gd name="connsiteY0" fmla="*/ 95 h 39528"/>
                <a:gd name="connsiteX1" fmla="*/ 23051 w 30765"/>
                <a:gd name="connsiteY1" fmla="*/ 1715 h 39528"/>
                <a:gd name="connsiteX2" fmla="*/ 27718 w 30765"/>
                <a:gd name="connsiteY2" fmla="*/ 6191 h 39528"/>
                <a:gd name="connsiteX3" fmla="*/ 29337 w 30765"/>
                <a:gd name="connsiteY3" fmla="*/ 12478 h 39528"/>
                <a:gd name="connsiteX4" fmla="*/ 27146 w 30765"/>
                <a:gd name="connsiteY4" fmla="*/ 19622 h 39528"/>
                <a:gd name="connsiteX5" fmla="*/ 21812 w 30765"/>
                <a:gd name="connsiteY5" fmla="*/ 23717 h 39528"/>
                <a:gd name="connsiteX6" fmla="*/ 30766 w 30765"/>
                <a:gd name="connsiteY6" fmla="*/ 39529 h 39528"/>
                <a:gd name="connsiteX7" fmla="*/ 23717 w 30765"/>
                <a:gd name="connsiteY7" fmla="*/ 39529 h 39528"/>
                <a:gd name="connsiteX8" fmla="*/ 15526 w 30765"/>
                <a:gd name="connsiteY8" fmla="*/ 24860 h 39528"/>
                <a:gd name="connsiteX9" fmla="*/ 6191 w 30765"/>
                <a:gd name="connsiteY9" fmla="*/ 24860 h 39528"/>
                <a:gd name="connsiteX10" fmla="*/ 6191 w 30765"/>
                <a:gd name="connsiteY10" fmla="*/ 39529 h 39528"/>
                <a:gd name="connsiteX11" fmla="*/ 0 w 30765"/>
                <a:gd name="connsiteY11" fmla="*/ 39529 h 39528"/>
                <a:gd name="connsiteX12" fmla="*/ 0 w 30765"/>
                <a:gd name="connsiteY12" fmla="*/ 0 h 39528"/>
                <a:gd name="connsiteX13" fmla="*/ 16383 w 30765"/>
                <a:gd name="connsiteY13" fmla="*/ 0 h 39528"/>
                <a:gd name="connsiteX14" fmla="*/ 16383 w 30765"/>
                <a:gd name="connsiteY14" fmla="*/ 19336 h 39528"/>
                <a:gd name="connsiteX15" fmla="*/ 19907 w 30765"/>
                <a:gd name="connsiteY15" fmla="*/ 18478 h 39528"/>
                <a:gd name="connsiteX16" fmla="*/ 22289 w 30765"/>
                <a:gd name="connsiteY16" fmla="*/ 16097 h 39528"/>
                <a:gd name="connsiteX17" fmla="*/ 23146 w 30765"/>
                <a:gd name="connsiteY17" fmla="*/ 12573 h 39528"/>
                <a:gd name="connsiteX18" fmla="*/ 22289 w 30765"/>
                <a:gd name="connsiteY18" fmla="*/ 9049 h 39528"/>
                <a:gd name="connsiteX19" fmla="*/ 19907 w 30765"/>
                <a:gd name="connsiteY19" fmla="*/ 6668 h 39528"/>
                <a:gd name="connsiteX20" fmla="*/ 16383 w 30765"/>
                <a:gd name="connsiteY20" fmla="*/ 5810 h 39528"/>
                <a:gd name="connsiteX21" fmla="*/ 6191 w 30765"/>
                <a:gd name="connsiteY21" fmla="*/ 5810 h 39528"/>
                <a:gd name="connsiteX22" fmla="*/ 6191 w 30765"/>
                <a:gd name="connsiteY22" fmla="*/ 19336 h 39528"/>
                <a:gd name="connsiteX23" fmla="*/ 16383 w 30765"/>
                <a:gd name="connsiteY23" fmla="*/ 19336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765" h="39528">
                  <a:moveTo>
                    <a:pt x="16383" y="95"/>
                  </a:moveTo>
                  <a:cubicBezTo>
                    <a:pt x="18860" y="95"/>
                    <a:pt x="21050" y="667"/>
                    <a:pt x="23051" y="1715"/>
                  </a:cubicBezTo>
                  <a:cubicBezTo>
                    <a:pt x="25051" y="2762"/>
                    <a:pt x="26575" y="4286"/>
                    <a:pt x="27718" y="6191"/>
                  </a:cubicBezTo>
                  <a:cubicBezTo>
                    <a:pt x="28861" y="8096"/>
                    <a:pt x="29337" y="10192"/>
                    <a:pt x="29337" y="12478"/>
                  </a:cubicBezTo>
                  <a:cubicBezTo>
                    <a:pt x="29337" y="15335"/>
                    <a:pt x="28575" y="17717"/>
                    <a:pt x="27146" y="19622"/>
                  </a:cubicBezTo>
                  <a:cubicBezTo>
                    <a:pt x="25718" y="21527"/>
                    <a:pt x="23908" y="22860"/>
                    <a:pt x="21812" y="23717"/>
                  </a:cubicBezTo>
                  <a:lnTo>
                    <a:pt x="30766" y="39529"/>
                  </a:lnTo>
                  <a:lnTo>
                    <a:pt x="23717" y="39529"/>
                  </a:lnTo>
                  <a:lnTo>
                    <a:pt x="15526" y="24860"/>
                  </a:lnTo>
                  <a:lnTo>
                    <a:pt x="6191" y="24860"/>
                  </a:lnTo>
                  <a:lnTo>
                    <a:pt x="6191" y="39529"/>
                  </a:lnTo>
                  <a:lnTo>
                    <a:pt x="0" y="39529"/>
                  </a:lnTo>
                  <a:lnTo>
                    <a:pt x="0" y="0"/>
                  </a:lnTo>
                  <a:lnTo>
                    <a:pt x="16383" y="0"/>
                  </a:lnTo>
                  <a:close/>
                  <a:moveTo>
                    <a:pt x="16383" y="19336"/>
                  </a:moveTo>
                  <a:cubicBezTo>
                    <a:pt x="17717" y="19336"/>
                    <a:pt x="18860" y="19050"/>
                    <a:pt x="19907" y="18478"/>
                  </a:cubicBezTo>
                  <a:cubicBezTo>
                    <a:pt x="20955" y="17907"/>
                    <a:pt x="21717" y="17050"/>
                    <a:pt x="22289" y="16097"/>
                  </a:cubicBezTo>
                  <a:cubicBezTo>
                    <a:pt x="22860" y="15050"/>
                    <a:pt x="23146" y="13906"/>
                    <a:pt x="23146" y="12573"/>
                  </a:cubicBezTo>
                  <a:cubicBezTo>
                    <a:pt x="23146" y="11240"/>
                    <a:pt x="22860" y="10097"/>
                    <a:pt x="22289" y="9049"/>
                  </a:cubicBezTo>
                  <a:cubicBezTo>
                    <a:pt x="21717" y="8001"/>
                    <a:pt x="20860" y="7239"/>
                    <a:pt x="19907" y="6668"/>
                  </a:cubicBezTo>
                  <a:cubicBezTo>
                    <a:pt x="18860" y="6096"/>
                    <a:pt x="17717" y="5810"/>
                    <a:pt x="16383" y="5810"/>
                  </a:cubicBezTo>
                  <a:lnTo>
                    <a:pt x="6191" y="5810"/>
                  </a:lnTo>
                  <a:lnTo>
                    <a:pt x="6191" y="19336"/>
                  </a:lnTo>
                  <a:lnTo>
                    <a:pt x="16383" y="1933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D33D527-2918-4752-A9A7-0BDBA010BB39}"/>
              </a:ext>
            </a:extLst>
          </p:cNvPr>
          <p:cNvSpPr/>
          <p:nvPr userDrawn="1"/>
        </p:nvSpPr>
        <p:spPr>
          <a:xfrm>
            <a:off x="5030652" y="6562504"/>
            <a:ext cx="2130711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</a:rPr>
              <a:t>Intel Confidential – NDA Required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520E06-BF98-49FF-91DB-15EBE855DD9E}"/>
              </a:ext>
            </a:extLst>
          </p:cNvPr>
          <p:cNvSpPr txBox="1"/>
          <p:nvPr userDrawn="1"/>
        </p:nvSpPr>
        <p:spPr>
          <a:xfrm>
            <a:off x="11915845" y="6579173"/>
            <a:ext cx="113814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One Display Regular" charset="0"/>
                <a:ea typeface="IntelOne Display Regular" charset="0"/>
                <a:cs typeface="IntelOne Display Regular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One Display Regular" charset="0"/>
              <a:ea typeface="IntelOne Display Regular" charset="0"/>
              <a:cs typeface="IntelOne Display Regular" charset="0"/>
              <a:sym typeface="Helvetica Neue"/>
            </a:endParaRPr>
          </a:p>
        </p:txBody>
      </p:sp>
      <p:pic>
        <p:nvPicPr>
          <p:cNvPr id="52" name="Picture 51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56" t="10247" r="142" b="745"/>
          <a:stretch/>
        </p:blipFill>
        <p:spPr>
          <a:xfrm>
            <a:off x="11730390" y="0"/>
            <a:ext cx="461610" cy="6430992"/>
          </a:xfrm>
          <a:prstGeom prst="rect">
            <a:avLst/>
          </a:prstGeom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25" y="6535120"/>
            <a:ext cx="1021185" cy="21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4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7416-C44D-4788-AE82-AF3D1327D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10972800" cy="1199822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68FF6-8FD0-4E13-A01B-AB7AF941C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110067"/>
            <a:ext cx="10972800" cy="408425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C827E3-834F-40BA-9518-B0648BD536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94289"/>
            <a:ext cx="10972800" cy="5254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663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  <p15:guide id="3" pos="7152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1951" y="304700"/>
            <a:ext cx="11248101" cy="943848"/>
          </a:xfrm>
        </p:spPr>
        <p:txBody>
          <a:bodyPr bIns="45720"/>
          <a:lstStyle>
            <a:lvl1pPr>
              <a:defRPr sz="5333"/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1951" y="1558457"/>
            <a:ext cx="11248101" cy="4284985"/>
          </a:xfrm>
          <a:prstGeom prst="rect">
            <a:avLst/>
          </a:prstGeom>
        </p:spPr>
        <p:txBody>
          <a:bodyPr/>
          <a:lstStyle>
            <a:lvl1pPr>
              <a:defRPr sz="2133"/>
            </a:lvl1pPr>
            <a:lvl2pPr>
              <a:defRPr sz="2133">
                <a:solidFill>
                  <a:schemeClr val="bg1"/>
                </a:solidFill>
              </a:defRPr>
            </a:lvl2pPr>
            <a:lvl3pPr>
              <a:defRPr sz="2133">
                <a:solidFill>
                  <a:schemeClr val="bg1"/>
                </a:solidFill>
              </a:defRPr>
            </a:lvl3pPr>
            <a:lvl4pPr>
              <a:defRPr sz="1867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1" y="6190944"/>
            <a:ext cx="11248101" cy="129865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pitchFamily="34" charset="0"/>
              <a:buNone/>
              <a:defRPr sz="1067">
                <a:solidFill>
                  <a:schemeClr val="bg1"/>
                </a:solidFill>
                <a:latin typeface="+mn-lt"/>
              </a:defRPr>
            </a:lvl1pPr>
            <a:lvl2pPr marL="228589" indent="-152392">
              <a:defRPr sz="1200"/>
            </a:lvl2pPr>
            <a:lvl3pPr marL="457178" indent="-152392">
              <a:defRPr sz="1200"/>
            </a:lvl3pPr>
            <a:lvl4pPr marL="685766" indent="-152392">
              <a:defRPr sz="1200"/>
            </a:lvl4pPr>
            <a:lvl5pPr marL="914354" indent="-152392">
              <a:defRPr sz="1200"/>
            </a:lvl5pPr>
          </a:lstStyle>
          <a:p>
            <a:pPr lvl="0"/>
            <a:r>
              <a:rPr lang="en-US"/>
              <a:t>Click to edit footnote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fld id="{FD44707B-D922-47D5-BD24-D96E91B70543}" type="slidenum">
              <a:rPr/>
              <a:pPr eaLnBrk="0" fontAlgn="base" hangingPunct="0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6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F200040-B841-47B7-8555-E0299CDC24FA}"/>
              </a:ext>
            </a:extLst>
          </p:cNvPr>
          <p:cNvSpPr/>
          <p:nvPr userDrawn="1"/>
        </p:nvSpPr>
        <p:spPr>
          <a:xfrm>
            <a:off x="1468406" y="0"/>
            <a:ext cx="3430768" cy="53908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6BC2F-544E-4727-A6CC-2BE3B3E01B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2536" y="1635111"/>
            <a:ext cx="9789007" cy="1874852"/>
          </a:xfrm>
        </p:spPr>
        <p:txBody>
          <a:bodyPr anchor="b"/>
          <a:lstStyle>
            <a:lvl1pPr algn="l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0B31C-0AD0-4CC0-BF2B-DECE53E666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2536" y="3602038"/>
            <a:ext cx="9789007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2825262-3F6E-4DC6-AA53-E30B25B158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3438" y="944163"/>
            <a:ext cx="9810362" cy="627700"/>
          </a:xfrm>
        </p:spPr>
        <p:txBody>
          <a:bodyPr anchor="b" anchorCtr="0">
            <a:normAutofit/>
          </a:bodyPr>
          <a:lstStyle>
            <a:lvl1pPr marL="0" indent="0">
              <a:buFontTx/>
              <a:buNone/>
              <a:defRPr sz="16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4C56C1-BF0A-4234-81F8-D2B769834C58}"/>
              </a:ext>
            </a:extLst>
          </p:cNvPr>
          <p:cNvSpPr/>
          <p:nvPr userDrawn="1"/>
        </p:nvSpPr>
        <p:spPr>
          <a:xfrm>
            <a:off x="860457" y="4951823"/>
            <a:ext cx="158111" cy="158111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7C8AC4-A26E-48AF-9B2F-93A0F02E758D}"/>
              </a:ext>
            </a:extLst>
          </p:cNvPr>
          <p:cNvSpPr/>
          <p:nvPr userDrawn="1"/>
        </p:nvSpPr>
        <p:spPr>
          <a:xfrm>
            <a:off x="573803" y="5104242"/>
            <a:ext cx="286654" cy="286654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60BD-E2D2-44BB-ADFB-2B20CEB8775D}"/>
              </a:ext>
            </a:extLst>
          </p:cNvPr>
          <p:cNvSpPr/>
          <p:nvPr userDrawn="1"/>
        </p:nvSpPr>
        <p:spPr>
          <a:xfrm>
            <a:off x="861107" y="5390896"/>
            <a:ext cx="610214" cy="61021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A184651-D34A-4937-8369-48ADD8E89C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7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655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"/>
          <p:cNvSpPr/>
          <p:nvPr/>
        </p:nvSpPr>
        <p:spPr>
          <a:xfrm>
            <a:off x="1466513" y="-28456"/>
            <a:ext cx="3430768" cy="5421617"/>
          </a:xfrm>
          <a:prstGeom prst="rect">
            <a:avLst/>
          </a:prstGeom>
          <a:solidFill>
            <a:srgbClr val="E7E7E7">
              <a:alpha val="39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2" name="Title Text">
            <a:extLst>
              <a:ext uri="{FF2B5EF4-FFF2-40B4-BE49-F238E27FC236}">
                <a16:creationId xmlns:a16="http://schemas.microsoft.com/office/drawing/2014/main" id="{82EC668F-6093-6548-B182-47568630AF81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1895475" y="3585279"/>
            <a:ext cx="10972801" cy="1091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7500">
                <a:solidFill>
                  <a:srgbClr val="525252"/>
                </a:solidFill>
              </a:defRPr>
            </a:lvl1pPr>
          </a:lstStyle>
          <a:p>
            <a:r>
              <a:rPr lang="en-US"/>
              <a:t>75 </a:t>
            </a:r>
            <a:r>
              <a:rPr lang="en-US" err="1"/>
              <a:t>pt</a:t>
            </a:r>
            <a:r>
              <a:rPr lang="en-US"/>
              <a:t> Intel Clear</a:t>
            </a:r>
            <a:endParaRPr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87CC838-4D6E-4C99-A3F1-81F2913C62B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5475" y="3182315"/>
            <a:ext cx="10296524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accent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16pt Intel Clear Bold Intro: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0C3E650-A810-40D9-81A8-D3E73C9326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908348" y="4778609"/>
            <a:ext cx="10283651" cy="326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/>
              <a:t>18pt Intel Clear Subhead, Date, Etc.</a:t>
            </a:r>
          </a:p>
        </p:txBody>
      </p:sp>
      <p:sp>
        <p:nvSpPr>
          <p:cNvPr id="10" name="Square">
            <a:extLst>
              <a:ext uri="{FF2B5EF4-FFF2-40B4-BE49-F238E27FC236}">
                <a16:creationId xmlns:a16="http://schemas.microsoft.com/office/drawing/2014/main" id="{99F366F8-DC49-4E0B-B131-1FB92CC518E3}"/>
              </a:ext>
            </a:extLst>
          </p:cNvPr>
          <p:cNvSpPr/>
          <p:nvPr userDrawn="1"/>
        </p:nvSpPr>
        <p:spPr>
          <a:xfrm>
            <a:off x="861107" y="5390896"/>
            <a:ext cx="607299" cy="607299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10443275-64C7-4249-92B8-990C3BB41279}"/>
              </a:ext>
            </a:extLst>
          </p:cNvPr>
          <p:cNvSpPr/>
          <p:nvPr userDrawn="1"/>
        </p:nvSpPr>
        <p:spPr>
          <a:xfrm>
            <a:off x="576067" y="5108797"/>
            <a:ext cx="286654" cy="282073"/>
          </a:xfrm>
          <a:prstGeom prst="rect">
            <a:avLst/>
          </a:prstGeom>
          <a:solidFill>
            <a:srgbClr val="00C7F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12" name="Square">
            <a:extLst>
              <a:ext uri="{FF2B5EF4-FFF2-40B4-BE49-F238E27FC236}">
                <a16:creationId xmlns:a16="http://schemas.microsoft.com/office/drawing/2014/main" id="{85908D9A-1608-44B4-A0A3-FC9E665728CA}"/>
              </a:ext>
            </a:extLst>
          </p:cNvPr>
          <p:cNvSpPr/>
          <p:nvPr userDrawn="1"/>
        </p:nvSpPr>
        <p:spPr>
          <a:xfrm>
            <a:off x="861107" y="4952474"/>
            <a:ext cx="157461" cy="157461"/>
          </a:xfrm>
          <a:prstGeom prst="rect">
            <a:avLst/>
          </a:prstGeom>
          <a:solidFill>
            <a:srgbClr val="2872C5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41275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26FC5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952F383-4862-4271-B541-5612120030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6513" y="5992753"/>
            <a:ext cx="1031758" cy="38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7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15AA-229D-4A6C-90C6-57CFD374E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314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7416-C44D-4788-AE82-AF3D1327D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10972800" cy="81462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68FF6-8FD0-4E13-A01B-AB7AF941C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487056"/>
            <a:ext cx="10972800" cy="46899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362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  <p15:guide id="3" pos="715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7416-C44D-4788-AE82-AF3D1327D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10972800" cy="80446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68FF6-8FD0-4E13-A01B-AB7AF941C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2110067"/>
            <a:ext cx="10972800" cy="4084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C827E3-834F-40BA-9518-B0648BD536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94289"/>
            <a:ext cx="10972800" cy="5254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636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40">
          <p15:clr>
            <a:srgbClr val="FBAE40"/>
          </p15:clr>
        </p15:guide>
        <p15:guide id="3" pos="7152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35A4-51BC-4EA4-8E63-8A7D09FB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AEA0-8A4A-4395-842E-1588A8A29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2105680"/>
            <a:ext cx="5429865" cy="40957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9D013-C7B6-4628-B2EF-9C1967AE6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3935" y="2105680"/>
            <a:ext cx="5429865" cy="40957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66EBB2-584E-4CD8-BAAE-06D480D3A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95361"/>
            <a:ext cx="10972800" cy="530454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547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35A4-51BC-4EA4-8E63-8A7D09FB8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10972800" cy="8146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AEA0-8A4A-4395-842E-1588A8A29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487056"/>
            <a:ext cx="5429865" cy="46866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9D013-C7B6-4628-B2EF-9C1967AE6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23935" y="1487056"/>
            <a:ext cx="5429865" cy="46866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241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&amp;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35A4-51BC-4EA4-8E63-8A7D09FB8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5429864" cy="1199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AEA0-8A4A-4395-842E-1588A8A29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2105680"/>
            <a:ext cx="5429865" cy="40957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66EBB2-584E-4CD8-BAAE-06D480D3A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95361"/>
            <a:ext cx="5429864" cy="530454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F6811E0-242E-4455-9E93-6248E7DEDA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26394" y="230287"/>
            <a:ext cx="5429250" cy="24106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775C37-EE38-450C-8269-79E50F8E88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26138" y="2655075"/>
            <a:ext cx="5429250" cy="4700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7DC24117-8044-4F60-A59D-9F61002D6C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3331781"/>
            <a:ext cx="5429250" cy="24106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05F9606-8CF6-4C56-B2B6-E8A04B25F1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24294" y="5767077"/>
            <a:ext cx="5429250" cy="4700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719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&amp; 1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B35A4-51BC-4EA4-8E63-8A7D09FB8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5429864" cy="11998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6AEA0-8A4A-4395-842E-1588A8A29D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2105680"/>
            <a:ext cx="5429865" cy="40957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66EBB2-584E-4CD8-BAAE-06D480D3A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95361"/>
            <a:ext cx="5429864" cy="530454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F6811E0-242E-4455-9E93-6248E7DEDA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926394" y="0"/>
            <a:ext cx="5808406" cy="640079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0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F6811E0-242E-4455-9E93-6248E7DEDA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1734799" cy="64008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3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8C51-69D0-4653-9DD4-C9657C856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A8B5C-DC90-4F60-9A7A-08826CF80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1441833"/>
            <a:ext cx="10972800" cy="4241800"/>
          </a:xfrm>
        </p:spPr>
        <p:txBody>
          <a:bodyPr>
            <a:normAutofit/>
          </a:bodyPr>
          <a:lstStyle>
            <a:lvl1pPr marL="0" indent="0">
              <a:buNone/>
              <a:defRPr sz="6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74C57F0-3964-4184-8486-C7C3D87AEA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000" y="5757203"/>
            <a:ext cx="10972799" cy="501650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518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A8C51-69D0-4653-9DD4-C9657C85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29178"/>
            <a:ext cx="10972800" cy="1199822"/>
          </a:xfrm>
        </p:spPr>
        <p:txBody>
          <a:bodyPr anchor="b" anchorCtr="0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A8B5C-DC90-4F60-9A7A-08826CF80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3449317"/>
            <a:ext cx="10972800" cy="681935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88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3200" b="1">
                <a:solidFill>
                  <a:srgbClr val="004A86"/>
                </a:solidFill>
                <a:latin typeface="IntelOne Display Regular" panose="020B0503020203020204" pitchFamily="34" charset="0"/>
              </a:defRPr>
            </a:lvl1pPr>
          </a:lstStyle>
          <a:p>
            <a:r>
              <a:rPr lang="en-US"/>
              <a:t>36pt </a:t>
            </a:r>
            <a:r>
              <a:rPr lang="en-US" err="1"/>
              <a:t>IntelOne</a:t>
            </a:r>
            <a:r>
              <a:rPr lang="en-US"/>
              <a:t> Display Regular 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55479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hi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81D6F6-9700-4E5C-A6E4-B754168B1A6C}"/>
              </a:ext>
            </a:extLst>
          </p:cNvPr>
          <p:cNvSpPr/>
          <p:nvPr userDrawn="1"/>
        </p:nvSpPr>
        <p:spPr>
          <a:xfrm>
            <a:off x="5874296" y="457203"/>
            <a:ext cx="5860504" cy="5943596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2B7E3E-B537-4EE3-BA97-B90982F6C31B}"/>
              </a:ext>
            </a:extLst>
          </p:cNvPr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A8C51-69D0-4653-9DD4-C9657C856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20" y="2614497"/>
            <a:ext cx="4838270" cy="1782383"/>
          </a:xfrm>
        </p:spPr>
        <p:txBody>
          <a:bodyPr anchor="t" anchorCtr="0"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A8B5C-DC90-4F60-9A7A-08826CF80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87624" y="546389"/>
            <a:ext cx="5433848" cy="111870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EB94AE-1165-4C66-B976-C2E168859D49}"/>
              </a:ext>
            </a:extLst>
          </p:cNvPr>
          <p:cNvSpPr/>
          <p:nvPr userDrawn="1"/>
        </p:nvSpPr>
        <p:spPr>
          <a:xfrm>
            <a:off x="709974" y="2295340"/>
            <a:ext cx="319157" cy="319157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F8E51D-DCA9-46A9-A882-29E595D6A99F}"/>
              </a:ext>
            </a:extLst>
          </p:cNvPr>
          <p:cNvSpPr/>
          <p:nvPr userDrawn="1"/>
        </p:nvSpPr>
        <p:spPr>
          <a:xfrm>
            <a:off x="536812" y="2123120"/>
            <a:ext cx="174318" cy="174318"/>
          </a:xfrm>
          <a:prstGeom prst="rect">
            <a:avLst/>
          </a:prstGeom>
          <a:solidFill>
            <a:srgbClr val="7BDE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74772E-29C4-4337-A397-0F1232F1F1FE}"/>
              </a:ext>
            </a:extLst>
          </p:cNvPr>
          <p:cNvSpPr/>
          <p:nvPr userDrawn="1"/>
        </p:nvSpPr>
        <p:spPr>
          <a:xfrm>
            <a:off x="711130" y="2023074"/>
            <a:ext cx="100045" cy="100045"/>
          </a:xfrm>
          <a:prstGeom prst="rect">
            <a:avLst/>
          </a:prstGeom>
          <a:solidFill>
            <a:srgbClr val="B4F0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706ADC8-E536-415C-9589-A82AD6F7BDD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087624" y="1813801"/>
            <a:ext cx="5433848" cy="437679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75E17D-D74E-461D-9994-21701E9CF3FE}"/>
              </a:ext>
            </a:extLst>
          </p:cNvPr>
          <p:cNvSpPr txBox="1"/>
          <p:nvPr userDrawn="1"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IntelOne Display Regular" panose="020B0604020203020204" pitchFamily="34" charset="0"/>
                <a:cs typeface="Arial" panose="02020603050405020304" pitchFamily="18" charset="0"/>
                <a:sym typeface="Arial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IntelOne Display Regular" panose="020B0604020203020204" pitchFamily="34" charset="0"/>
              <a:cs typeface="Arial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983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rame Whit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75A302-45A3-481F-BFAB-9A074C3F7794}"/>
              </a:ext>
            </a:extLst>
          </p:cNvPr>
          <p:cNvSpPr/>
          <p:nvPr userDrawn="1"/>
        </p:nvSpPr>
        <p:spPr>
          <a:xfrm>
            <a:off x="457200" y="457200"/>
            <a:ext cx="11277600" cy="5943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A79AD-8981-4F51-8CC1-43C885681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07" y="1828800"/>
            <a:ext cx="10557387" cy="3200400"/>
          </a:xfrm>
        </p:spPr>
        <p:txBody>
          <a:bodyPr>
            <a:normAutofit/>
          </a:bodyPr>
          <a:lstStyle>
            <a:lvl1pPr algn="ctr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A6F6B2-1DD0-42F2-9039-5327CC0EF19D}"/>
              </a:ext>
            </a:extLst>
          </p:cNvPr>
          <p:cNvSpPr/>
          <p:nvPr userDrawn="1"/>
        </p:nvSpPr>
        <p:spPr>
          <a:xfrm>
            <a:off x="11734800" y="6400800"/>
            <a:ext cx="45720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B3A20D-927D-4DD1-8E5E-A3AC6EDE3968}"/>
              </a:ext>
            </a:extLst>
          </p:cNvPr>
          <p:cNvSpPr txBox="1"/>
          <p:nvPr userDrawn="1"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IntelOne Display Regular" panose="020B0604020203020204" pitchFamily="34" charset="0"/>
                <a:cs typeface="Arial" panose="02020603050405020304" pitchFamily="18" charset="0"/>
                <a:sym typeface="Arial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IntelOne Display Regular" panose="020B0604020203020204" pitchFamily="34" charset="0"/>
              <a:cs typeface="Arial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906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l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4021611C-81C5-4D56-9272-6AB4869114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381" y="2626737"/>
            <a:ext cx="4052408" cy="164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9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09922"/>
            <a:ext cx="11010816" cy="776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36pt </a:t>
            </a:r>
            <a:r>
              <a:rPr lang="en-US" err="1"/>
              <a:t>IntelOne</a:t>
            </a:r>
            <a:r>
              <a:rPr lang="en-US"/>
              <a:t> Display Regular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286" y="1488140"/>
            <a:ext cx="11010900" cy="48043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IntelOne Display Light" panose="020B0403020203020204" pitchFamily="34" charset="0"/>
              </a:defRPr>
            </a:lvl1pPr>
            <a:lvl2pPr>
              <a:defRPr>
                <a:solidFill>
                  <a:schemeClr val="tx1"/>
                </a:solidFill>
                <a:latin typeface="IntelOne Display Light" panose="020B04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IntelOne Display Light" panose="020B04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IntelOne Display Light" panose="020B04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IntelOne Display Light" panose="020B0403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3255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Text">
            <a:extLst>
              <a:ext uri="{FF2B5EF4-FFF2-40B4-BE49-F238E27FC236}">
                <a16:creationId xmlns:a16="http://schemas.microsoft.com/office/drawing/2014/main" id="{14C27936-4608-A44C-9C6E-3708646E2002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571370" y="571500"/>
            <a:ext cx="11010816" cy="95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>
            <a:lvl1pPr>
              <a:defRPr sz="3600">
                <a:solidFill>
                  <a:srgbClr val="004A86"/>
                </a:solidFill>
              </a:defRPr>
            </a:lvl1pPr>
          </a:lstStyle>
          <a:p>
            <a:r>
              <a:rPr lang="en-US"/>
              <a:t>36pt </a:t>
            </a:r>
            <a:r>
              <a:rPr lang="en-US" err="1"/>
              <a:t>IntelOne</a:t>
            </a:r>
            <a:r>
              <a:rPr lang="en-US"/>
              <a:t> Display Regular Text Goes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0C540-99BD-45E3-99D2-78C2032EBE57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571370" y="2139953"/>
            <a:ext cx="11010900" cy="4108448"/>
          </a:xfrm>
          <a:prstGeom prst="rect">
            <a:avLst/>
          </a:prstGeom>
        </p:spPr>
        <p:txBody>
          <a:bodyPr/>
          <a:lstStyle>
            <a:lvl1pPr>
              <a:defRPr>
                <a:latin typeface="IntelOne Display Light" panose="020B0403020203020204" pitchFamily="34" charset="0"/>
              </a:defRPr>
            </a:lvl1pPr>
            <a:lvl2pPr>
              <a:defRPr>
                <a:latin typeface="IntelOne Display Light" panose="020B0403020203020204" pitchFamily="34" charset="0"/>
              </a:defRPr>
            </a:lvl2pPr>
            <a:lvl3pPr>
              <a:defRPr>
                <a:latin typeface="IntelOne Display Light" panose="020B0403020203020204" pitchFamily="34" charset="0"/>
              </a:defRPr>
            </a:lvl3pPr>
            <a:lvl4pPr>
              <a:defRPr>
                <a:latin typeface="IntelOne Display Light" panose="020B0403020203020204" pitchFamily="34" charset="0"/>
              </a:defRPr>
            </a:lvl4pPr>
            <a:lvl5pPr>
              <a:defRPr>
                <a:latin typeface="IntelOne Display Light" panose="020B04030202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980C114-FE9A-4B63-B509-F59F1A2C55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1370" y="1612901"/>
            <a:ext cx="11022013" cy="43815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699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34" Type="http://schemas.openxmlformats.org/officeDocument/2006/relationships/image" Target="../media/image8.png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33" Type="http://schemas.openxmlformats.org/officeDocument/2006/relationships/image" Target="../media/image7.png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32" Type="http://schemas.openxmlformats.org/officeDocument/2006/relationships/image" Target="../media/image6.emf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31" Type="http://schemas.openxmlformats.org/officeDocument/2006/relationships/oleObject" Target="../embeddings/oleObject1.bin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Relationship Id="rId30" Type="http://schemas.openxmlformats.org/officeDocument/2006/relationships/tags" Target="../tags/tag1.xml"/><Relationship Id="rId8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image" Target="../media/image18.sv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image" Target="../media/image17.png"/><Relationship Id="rId2" Type="http://schemas.openxmlformats.org/officeDocument/2006/relationships/slideLayout" Target="../slideLayouts/slideLayout59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80E488-8534-4743-924A-62CA17A7A192}"/>
              </a:ext>
            </a:extLst>
          </p:cNvPr>
          <p:cNvSpPr/>
          <p:nvPr userDrawn="1"/>
        </p:nvSpPr>
        <p:spPr>
          <a:xfrm>
            <a:off x="0" y="6407451"/>
            <a:ext cx="11736987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7ABEE-91E1-420E-AD52-066ECB7CBDFC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92915" y="1524000"/>
            <a:ext cx="10972801" cy="4724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en-US"/>
              <a:t>Body copy </a:t>
            </a:r>
            <a:r>
              <a:rPr lang="en-US" err="1"/>
              <a:t>IntelOne</a:t>
            </a:r>
            <a:r>
              <a:rPr lang="en-US"/>
              <a:t> light 28 point</a:t>
            </a:r>
          </a:p>
          <a:p>
            <a:pPr lvl="1"/>
            <a:r>
              <a:rPr lang="en-US"/>
              <a:t>Sub Bullet one 24 point</a:t>
            </a:r>
          </a:p>
          <a:p>
            <a:pPr lvl="2"/>
            <a:r>
              <a:rPr lang="en-US"/>
              <a:t>Sub Bullet two 20 point</a:t>
            </a:r>
          </a:p>
          <a:p>
            <a:pPr lvl="3"/>
            <a:r>
              <a:rPr lang="en-US"/>
              <a:t>Sub Bullet three 18 point</a:t>
            </a:r>
          </a:p>
          <a:p>
            <a:pPr lvl="4"/>
            <a:r>
              <a:rPr lang="en-US"/>
              <a:t>Sub Bullet four 16 point</a:t>
            </a:r>
            <a:br>
              <a:rPr lang="en-US"/>
            </a:br>
            <a:endParaRPr lang="en-US"/>
          </a:p>
          <a:p>
            <a:pPr lvl="2"/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2916" y="571500"/>
            <a:ext cx="10972801" cy="883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Autofit/>
          </a:bodyPr>
          <a:lstStyle/>
          <a:p>
            <a:r>
              <a:rPr lang="en-US"/>
              <a:t>36pt </a:t>
            </a:r>
            <a:r>
              <a:rPr lang="en-US" err="1"/>
              <a:t>IntelOne</a:t>
            </a:r>
            <a:r>
              <a:rPr lang="en-US"/>
              <a:t> Display Regular Text Goes Here</a:t>
            </a: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20E06-BF98-49FF-91DB-15EBE855DD9E}"/>
              </a:ext>
            </a:extLst>
          </p:cNvPr>
          <p:cNvSpPr txBox="1"/>
          <p:nvPr userDrawn="1"/>
        </p:nvSpPr>
        <p:spPr>
          <a:xfrm>
            <a:off x="11908632" y="6579173"/>
            <a:ext cx="128240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 err="1">
              <a:ln>
                <a:noFill/>
              </a:ln>
              <a:solidFill>
                <a:schemeClr val="bg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67" r:id="rId2"/>
    <p:sldLayoutId id="2147483782" r:id="rId3"/>
    <p:sldLayoutId id="2147483783" r:id="rId4"/>
    <p:sldLayoutId id="2147483784" r:id="rId5"/>
    <p:sldLayoutId id="2147483766" r:id="rId6"/>
    <p:sldLayoutId id="2147483756" r:id="rId7"/>
    <p:sldLayoutId id="2147483759" r:id="rId8"/>
    <p:sldLayoutId id="2147483755" r:id="rId9"/>
    <p:sldLayoutId id="2147483722" r:id="rId10"/>
    <p:sldLayoutId id="2147483778" r:id="rId11"/>
    <p:sldLayoutId id="2147483724" r:id="rId12"/>
    <p:sldLayoutId id="2147483751" r:id="rId13"/>
    <p:sldLayoutId id="2147483730" r:id="rId14"/>
    <p:sldLayoutId id="2147483754" r:id="rId15"/>
    <p:sldLayoutId id="2147483761" r:id="rId16"/>
    <p:sldLayoutId id="2147483749" r:id="rId17"/>
    <p:sldLayoutId id="2147483746" r:id="rId18"/>
    <p:sldLayoutId id="2147483747" r:id="rId19"/>
    <p:sldLayoutId id="2147483769" r:id="rId20"/>
    <p:sldLayoutId id="2147483768" r:id="rId21"/>
    <p:sldLayoutId id="2147483723" r:id="rId22"/>
    <p:sldLayoutId id="2147483770" r:id="rId23"/>
    <p:sldLayoutId id="2147483771" r:id="rId24"/>
    <p:sldLayoutId id="2147483772" r:id="rId25"/>
    <p:sldLayoutId id="2147483745" r:id="rId26"/>
    <p:sldLayoutId id="2147483780" r:id="rId27"/>
    <p:sldLayoutId id="2147483744" r:id="rId28"/>
    <p:sldLayoutId id="2147483750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solidFill>
            <a:srgbClr val="004A86"/>
          </a:solidFill>
          <a:uFillTx/>
          <a:latin typeface="IntelOne Display Regular" panose="020B0503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1pPr>
      <a:lvl2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228600" marR="0" indent="-2286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Wingdings" pitchFamily="2" charset="2"/>
        <a:buChar char="§"/>
        <a:tabLst/>
        <a:defRPr sz="2800" b="0" i="0" u="none" strike="noStrike" cap="none" spc="0" baseline="0">
          <a:solidFill>
            <a:schemeClr val="bg2"/>
          </a:solidFill>
          <a:uFillTx/>
          <a:latin typeface="IntelOne Display Light" panose="020B0403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1pPr>
      <a:lvl2pPr marL="431800" marR="0" indent="-2032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chemeClr val="bg2"/>
          </a:solidFill>
          <a:uFillTx/>
          <a:latin typeface="IntelOne Display Light" panose="020B0403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2pPr>
      <a:lvl3pPr marL="686594" marR="0" indent="-197644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One Display Light" panose="020B0403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3pPr>
      <a:lvl4pPr marL="919957" marR="0" indent="-2286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One Display Light" panose="020B0403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4pPr>
      <a:lvl5pPr marL="1148557" marR="0" indent="-228600" algn="l" defTabSz="609600" eaLnBrk="1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bg2"/>
          </a:solidFill>
          <a:uFillTx/>
          <a:latin typeface="IntelOne Display Light" panose="020B0403020203020204" pitchFamily="34" charset="0"/>
          <a:ea typeface="Intel Clear Light" panose="020B0404020203020204" pitchFamily="34" charset="0"/>
          <a:cs typeface="Intel Clear Light" panose="020B0404020203020204" pitchFamily="34" charset="0"/>
          <a:sym typeface="Helvetica"/>
        </a:defRPr>
      </a:lvl5pPr>
      <a:lvl6pPr marL="0" marR="0" indent="5715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6858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8001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914400" algn="l" defTabSz="60960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1pPr>
      <a:lvl2pPr marL="0" marR="0" indent="2286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2pPr>
      <a:lvl3pPr marL="0" marR="0" indent="4572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3pPr>
      <a:lvl4pPr marL="0" marR="0" indent="6858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4pPr>
      <a:lvl5pPr marL="0" marR="0" indent="9144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5pPr>
      <a:lvl6pPr marL="0" marR="0" indent="11430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6pPr>
      <a:lvl7pPr marL="0" marR="0" indent="13716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7pPr>
      <a:lvl8pPr marL="0" marR="0" indent="16002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8pPr>
      <a:lvl9pPr marL="0" marR="0" indent="1828800" algn="r" defTabSz="6096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050F5D99-0E36-44BB-ACA8-9FFAD0ADF26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0"/>
            </p:custDataLst>
            <p:extLst>
              <p:ext uri="{D42A27DB-BD31-4B8C-83A1-F6EECF244321}">
                <p14:modId xmlns:p14="http://schemas.microsoft.com/office/powerpoint/2010/main" val="3602336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1" imgW="530" imgH="531" progId="TCLayout.ActiveDocument.1">
                  <p:embed/>
                </p:oleObj>
              </mc:Choice>
              <mc:Fallback>
                <p:oleObj name="think-cell Slide" r:id="rId31" imgW="530" imgH="531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050F5D99-0E36-44BB-ACA8-9FFAD0ADF2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048E019-D8C5-488C-849C-E100323EB6B1}"/>
              </a:ext>
            </a:extLst>
          </p:cNvPr>
          <p:cNvSpPr/>
          <p:nvPr userDrawn="1"/>
        </p:nvSpPr>
        <p:spPr>
          <a:xfrm>
            <a:off x="0" y="6407451"/>
            <a:ext cx="11751564" cy="45054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1730390" y="6350000"/>
            <a:ext cx="463550" cy="508000"/>
          </a:xfrm>
          <a:prstGeom prst="rect">
            <a:avLst/>
          </a:prstGeom>
          <a:solidFill>
            <a:srgbClr val="00A8F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27ABEE-91E1-420E-AD52-066ECB7CBDFC}"/>
              </a:ext>
            </a:extLst>
          </p:cNvPr>
          <p:cNvSpPr/>
          <p:nvPr userDrawn="1"/>
        </p:nvSpPr>
        <p:spPr>
          <a:xfrm rot="5400000">
            <a:off x="8758537" y="2978453"/>
            <a:ext cx="6407450" cy="45054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592916" y="571500"/>
            <a:ext cx="10972801" cy="883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Autofit/>
          </a:bodyPr>
          <a:lstStyle/>
          <a:p>
            <a:r>
              <a:rPr lang="en-US"/>
              <a:t>40pt </a:t>
            </a:r>
            <a:r>
              <a:rPr lang="en-US" err="1"/>
              <a:t>IntelOne</a:t>
            </a:r>
            <a:r>
              <a:rPr lang="en-US"/>
              <a:t> Light Text Goes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33D527-2918-4752-A9A7-0BDBA010BB39}"/>
              </a:ext>
            </a:extLst>
          </p:cNvPr>
          <p:cNvSpPr/>
          <p:nvPr userDrawn="1"/>
        </p:nvSpPr>
        <p:spPr>
          <a:xfrm>
            <a:off x="4936078" y="6562504"/>
            <a:ext cx="2319866" cy="231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Intel Confidential – Internal Use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520E06-BF98-49FF-91DB-15EBE855DD9E}"/>
              </a:ext>
            </a:extLst>
          </p:cNvPr>
          <p:cNvSpPr txBox="1"/>
          <p:nvPr userDrawn="1"/>
        </p:nvSpPr>
        <p:spPr>
          <a:xfrm>
            <a:off x="11915845" y="6579173"/>
            <a:ext cx="113814" cy="1231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800" b="0" i="0" u="none" strike="noStrike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IntelOne Display Regular" charset="0"/>
                <a:ea typeface="IntelOne Display Regular" charset="0"/>
                <a:cs typeface="IntelOne Display Regular" charset="0"/>
                <a:sym typeface="Helvetica Neue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IntelOne Display Regular" charset="0"/>
              <a:ea typeface="IntelOne Display Regular" charset="0"/>
              <a:cs typeface="IntelOne Display Regular" charset="0"/>
              <a:sym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3376E-750B-444A-8370-68180BB25FF9}"/>
              </a:ext>
            </a:extLst>
          </p:cNvPr>
          <p:cNvPicPr>
            <a:picLocks noChangeAspect="1"/>
          </p:cNvPicPr>
          <p:nvPr userDrawn="1"/>
        </p:nvPicPr>
        <p:blipFill>
          <a:blip r:embed="rId3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2" y="6450112"/>
            <a:ext cx="1429618" cy="3812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E09732-5AAD-4A6B-9287-4CBD3321DA44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16" y="6539252"/>
            <a:ext cx="499892" cy="19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860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2" r:id="rId12"/>
    <p:sldLayoutId id="2147483843" r:id="rId13"/>
    <p:sldLayoutId id="2147483844" r:id="rId14"/>
    <p:sldLayoutId id="2147483845" r:id="rId15"/>
    <p:sldLayoutId id="2147483846" r:id="rId16"/>
    <p:sldLayoutId id="2147483847" r:id="rId17"/>
    <p:sldLayoutId id="2147483848" r:id="rId18"/>
    <p:sldLayoutId id="2147483849" r:id="rId19"/>
    <p:sldLayoutId id="2147483850" r:id="rId20"/>
    <p:sldLayoutId id="2147483851" r:id="rId21"/>
    <p:sldLayoutId id="2147483852" r:id="rId22"/>
    <p:sldLayoutId id="2147483853" r:id="rId23"/>
    <p:sldLayoutId id="2147483854" r:id="rId24"/>
    <p:sldLayoutId id="2147483855" r:id="rId25"/>
    <p:sldLayoutId id="2147483856" r:id="rId26"/>
    <p:sldLayoutId id="2147483857" r:id="rId27"/>
    <p:sldLayoutId id="2147483858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solidFill>
            <a:schemeClr val="bg2"/>
          </a:solidFill>
          <a:uFillTx/>
          <a:latin typeface="IntelOne Display Regular" charset="0"/>
          <a:ea typeface="IntelOne Display Regular" charset="0"/>
          <a:cs typeface="IntelOne Display Regular" charset="0"/>
          <a:sym typeface="Helvetica"/>
        </a:defRPr>
      </a:lvl1pPr>
      <a:lvl2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1" i="0" u="none" strike="noStrike" cap="none" spc="0" baseline="0">
          <a:solidFill>
            <a:srgbClr val="535353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228600" marR="0" indent="-2286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Wingdings" pitchFamily="2" charset="2"/>
        <a:buChar char="§"/>
        <a:tabLst/>
        <a:defRPr sz="2800" b="0" i="0" u="none" strike="noStrike" cap="none" spc="0" baseline="0">
          <a:solidFill>
            <a:schemeClr val="bg2"/>
          </a:solidFill>
          <a:uFillTx/>
          <a:latin typeface="Intel Clear" panose="020B0604020203020204" pitchFamily="34" charset="0"/>
          <a:ea typeface="Intel Clear" panose="020B0604020203020204" pitchFamily="34" charset="0"/>
          <a:cs typeface="Intel Clear" panose="020B0604020203020204" pitchFamily="34" charset="0"/>
          <a:sym typeface="Helvetica"/>
        </a:defRPr>
      </a:lvl1pPr>
      <a:lvl2pPr marL="431800" marR="0" indent="-2032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chemeClr val="bg2"/>
          </a:solidFill>
          <a:uFillTx/>
          <a:latin typeface="Intel Clear" panose="020B0604020203020204" pitchFamily="34" charset="0"/>
          <a:ea typeface="Intel Clear" panose="020B0604020203020204" pitchFamily="34" charset="0"/>
          <a:cs typeface="Intel Clear" panose="020B0604020203020204" pitchFamily="34" charset="0"/>
          <a:sym typeface="Helvetica"/>
        </a:defRPr>
      </a:lvl2pPr>
      <a:lvl3pPr marL="686594" marR="0" indent="-197644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 Clear" panose="020B0604020203020204" pitchFamily="34" charset="0"/>
          <a:ea typeface="Intel Clear" panose="020B0604020203020204" pitchFamily="34" charset="0"/>
          <a:cs typeface="Intel Clear" panose="020B0604020203020204" pitchFamily="34" charset="0"/>
          <a:sym typeface="Helvetica"/>
        </a:defRPr>
      </a:lvl3pPr>
      <a:lvl4pPr marL="919957" marR="0" indent="-2286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chemeClr val="bg2"/>
          </a:solidFill>
          <a:uFillTx/>
          <a:latin typeface="Intel Clear" panose="020B0604020203020204" pitchFamily="34" charset="0"/>
          <a:ea typeface="Intel Clear" panose="020B0604020203020204" pitchFamily="34" charset="0"/>
          <a:cs typeface="Intel Clear" panose="020B0604020203020204" pitchFamily="34" charset="0"/>
          <a:sym typeface="Helvetica"/>
        </a:defRPr>
      </a:lvl4pPr>
      <a:lvl5pPr marL="1148557" marR="0" indent="-228600" algn="l" defTabSz="609600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bg2"/>
          </a:solidFill>
          <a:uFillTx/>
          <a:latin typeface="Intel Clear" panose="020B0604020203020204" pitchFamily="34" charset="0"/>
          <a:ea typeface="Intel Clear" panose="020B0604020203020204" pitchFamily="34" charset="0"/>
          <a:cs typeface="Intel Clear" panose="020B0604020203020204" pitchFamily="34" charset="0"/>
          <a:sym typeface="Helvetica"/>
        </a:defRPr>
      </a:lvl5pPr>
      <a:lvl6pPr marL="0" marR="0" indent="5715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6858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8001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914400" algn="l" defTabSz="6096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00" b="0" i="0" u="none" strike="noStrike" cap="none" spc="0" baseline="0">
          <a:solidFill>
            <a:srgbClr val="5E5E5E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1pPr>
      <a:lvl2pPr marL="0" marR="0" indent="2286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2pPr>
      <a:lvl3pPr marL="0" marR="0" indent="4572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3pPr>
      <a:lvl4pPr marL="0" marR="0" indent="6858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4pPr>
      <a:lvl5pPr marL="0" marR="0" indent="9144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5pPr>
      <a:lvl6pPr marL="0" marR="0" indent="11430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6pPr>
      <a:lvl7pPr marL="0" marR="0" indent="13716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7pPr>
      <a:lvl8pPr marL="0" marR="0" indent="16002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8pPr>
      <a:lvl9pPr marL="0" marR="0" indent="1828800" algn="r" defTabSz="6096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ntel Clear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BA0418-D0B8-4038-AB65-D4C12FC9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21694"/>
            <a:ext cx="10972800" cy="814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A8DDE-64C9-4F0E-9EE0-F0DA00677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491673"/>
            <a:ext cx="10972800" cy="46852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BF41EA-3085-473A-967C-3157944804D0}"/>
              </a:ext>
            </a:extLst>
          </p:cNvPr>
          <p:cNvSpPr/>
          <p:nvPr userDrawn="1"/>
        </p:nvSpPr>
        <p:spPr>
          <a:xfrm>
            <a:off x="0" y="6400800"/>
            <a:ext cx="117348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ea typeface="IntelOne Display Regular" panose="020B0604020203020204" pitchFamily="34" charset="0"/>
              <a:cs typeface="IntelOne Display Regular" panose="020B0604020203020204" pitchFamily="34" charset="0"/>
              <a:sym typeface="Arial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84EC55-415E-440F-AE6F-DDB70FA6D37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137466" y="6554735"/>
            <a:ext cx="476084" cy="1775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FB4E28-8FF4-469D-9172-AA2B2441695C}"/>
              </a:ext>
            </a:extLst>
          </p:cNvPr>
          <p:cNvSpPr txBox="1"/>
          <p:nvPr userDrawn="1"/>
        </p:nvSpPr>
        <p:spPr>
          <a:xfrm>
            <a:off x="11898805" y="6553045"/>
            <a:ext cx="142668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fld id="{4F6B73DA-0149-4325-A7B8-AE29BD4BC701}" type="slidenum">
              <a:rPr kumimoji="0" lang="en-US" sz="1000" b="0" i="0" u="none" strike="noStrike" cap="none" spc="0" normalizeH="0" baseline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IntelOne Display Regular" panose="020B0604020203020204" pitchFamily="34" charset="0"/>
                <a:cs typeface="Arial" panose="02020603050405020304" pitchFamily="18" charset="0"/>
                <a:sym typeface="Arial"/>
              </a:rPr>
              <a:pPr marL="0" marR="0" indent="0" algn="ctr" defTabSz="2438338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t>‹#›</a:t>
            </a:fld>
            <a:endParaRPr kumimoji="0" lang="en-US" sz="1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IntelOne Display Regular" panose="020B0604020203020204" pitchFamily="34" charset="0"/>
              <a:cs typeface="Arial" panose="02020603050405020304" pitchFamily="18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C2513-94CA-8A4D-A16B-316D82E91623}"/>
              </a:ext>
            </a:extLst>
          </p:cNvPr>
          <p:cNvSpPr txBox="1"/>
          <p:nvPr userDrawn="1"/>
        </p:nvSpPr>
        <p:spPr>
          <a:xfrm>
            <a:off x="5012634" y="6455260"/>
            <a:ext cx="1709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051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  <p:sldLayoutId id="2147483874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IntelOne Display Regular" panose="020B0503020203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IntelOne Display Regular" panose="020B0503020203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1C11E0-C6AC-4C42-A8A9-309C036E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Support  RISC-V Prefetch Instructions in Gem5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33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A6A8124-2A21-8F0E-CF30-F469675E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70" y="509922"/>
            <a:ext cx="11010816" cy="776037"/>
          </a:xfrm>
        </p:spPr>
        <p:txBody>
          <a:bodyPr/>
          <a:lstStyle/>
          <a:p>
            <a:r>
              <a:rPr lang="en-US" dirty="0"/>
              <a:t>RISCV-GNU-Toolchain -- Test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843F0-0049-425B-A0BE-C1A93482757E}"/>
              </a:ext>
            </a:extLst>
          </p:cNvPr>
          <p:cNvSpPr txBox="1"/>
          <p:nvPr/>
        </p:nvSpPr>
        <p:spPr>
          <a:xfrm>
            <a:off x="141314" y="1834558"/>
            <a:ext cx="6094990" cy="11644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4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a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E641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volatile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400" b="0" dirty="0" err="1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prefetch.r</a:t>
            </a:r>
            <a:r>
              <a:rPr lang="en-US" sz="14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 %[</a:t>
            </a:r>
            <a:r>
              <a:rPr lang="en-US" sz="1400" b="0" dirty="0" err="1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addr</a:t>
            </a:r>
            <a:r>
              <a:rPr lang="en-US" sz="14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4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addr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4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819ADD-C5B9-406C-BE54-717E5B893B01}"/>
              </a:ext>
            </a:extLst>
          </p:cNvPr>
          <p:cNvSpPr txBox="1"/>
          <p:nvPr/>
        </p:nvSpPr>
        <p:spPr>
          <a:xfrm>
            <a:off x="2829492" y="3265265"/>
            <a:ext cx="6094990" cy="26107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sz="1400" dirty="0"/>
              <a:t>0000000000010146 &lt;main&gt;:</a:t>
            </a:r>
          </a:p>
          <a:p>
            <a:pPr>
              <a:spcBef>
                <a:spcPts val="300"/>
              </a:spcBef>
            </a:pPr>
            <a:r>
              <a:rPr lang="en-US" sz="1400" dirty="0"/>
              <a:t>   10146:	1101                	</a:t>
            </a:r>
            <a:r>
              <a:rPr lang="en-US" sz="1400" dirty="0" err="1"/>
              <a:t>addi</a:t>
            </a:r>
            <a:r>
              <a:rPr lang="en-US" sz="1400" dirty="0"/>
              <a:t>	sp,sp,-32</a:t>
            </a:r>
          </a:p>
          <a:p>
            <a:pPr>
              <a:spcBef>
                <a:spcPts val="300"/>
              </a:spcBef>
            </a:pPr>
            <a:r>
              <a:rPr lang="en-US" sz="1400" dirty="0"/>
              <a:t>   10148:	ec22                	</a:t>
            </a:r>
            <a:r>
              <a:rPr lang="en-US" sz="1400" dirty="0" err="1"/>
              <a:t>sd</a:t>
            </a:r>
            <a:r>
              <a:rPr lang="en-US" sz="1400" dirty="0"/>
              <a:t>	s0,24(</a:t>
            </a:r>
            <a:r>
              <a:rPr lang="en-US" sz="1400" dirty="0" err="1"/>
              <a:t>sp</a:t>
            </a:r>
            <a:r>
              <a:rPr lang="en-US" sz="1400" dirty="0"/>
              <a:t>)</a:t>
            </a:r>
          </a:p>
          <a:p>
            <a:pPr>
              <a:spcBef>
                <a:spcPts val="300"/>
              </a:spcBef>
            </a:pPr>
            <a:r>
              <a:rPr lang="en-US" sz="1400" dirty="0"/>
              <a:t>   1014a:	1000                	</a:t>
            </a:r>
            <a:r>
              <a:rPr lang="en-US" sz="1400" dirty="0" err="1"/>
              <a:t>addi</a:t>
            </a:r>
            <a:r>
              <a:rPr lang="en-US" sz="1400" dirty="0"/>
              <a:t>	s0,sp,32</a:t>
            </a:r>
          </a:p>
          <a:p>
            <a:pPr>
              <a:spcBef>
                <a:spcPts val="300"/>
              </a:spcBef>
            </a:pPr>
            <a:r>
              <a:rPr lang="en-US" sz="1400" dirty="0"/>
              <a:t>   1014c:	fec40793          	</a:t>
            </a:r>
            <a:r>
              <a:rPr lang="en-US" sz="1400" dirty="0" err="1"/>
              <a:t>addi</a:t>
            </a:r>
            <a:r>
              <a:rPr lang="en-US" sz="1400" dirty="0"/>
              <a:t>	a5,s0,-20</a:t>
            </a:r>
          </a:p>
          <a:p>
            <a:pPr>
              <a:spcBef>
                <a:spcPts val="300"/>
              </a:spcBef>
            </a:pPr>
            <a:r>
              <a:rPr lang="en-US" sz="1400" dirty="0"/>
              <a:t>   10150:	0017e013          	</a:t>
            </a:r>
            <a:r>
              <a:rPr lang="en-US" sz="1400" dirty="0" err="1"/>
              <a:t>prefetch.r</a:t>
            </a:r>
            <a:r>
              <a:rPr lang="en-US" sz="1400" dirty="0"/>
              <a:t>	0(a5)</a:t>
            </a:r>
          </a:p>
          <a:p>
            <a:pPr>
              <a:spcBef>
                <a:spcPts val="300"/>
              </a:spcBef>
            </a:pPr>
            <a:r>
              <a:rPr lang="en-US" sz="1400" dirty="0"/>
              <a:t>   10154:	4781                	li	a5,0</a:t>
            </a:r>
          </a:p>
          <a:p>
            <a:pPr>
              <a:spcBef>
                <a:spcPts val="300"/>
              </a:spcBef>
            </a:pPr>
            <a:r>
              <a:rPr lang="en-US" sz="1400" dirty="0"/>
              <a:t>   10156:	853e                	mv	a0,a5</a:t>
            </a:r>
          </a:p>
          <a:p>
            <a:pPr>
              <a:spcBef>
                <a:spcPts val="300"/>
              </a:spcBef>
            </a:pPr>
            <a:r>
              <a:rPr lang="en-US" sz="1400" dirty="0"/>
              <a:t>   10158:	6462                	</a:t>
            </a:r>
            <a:r>
              <a:rPr lang="en-US" sz="1400" dirty="0" err="1"/>
              <a:t>ld</a:t>
            </a:r>
            <a:r>
              <a:rPr lang="en-US" sz="1400" dirty="0"/>
              <a:t>	s0,24(</a:t>
            </a:r>
            <a:r>
              <a:rPr lang="en-US" sz="1400" dirty="0" err="1"/>
              <a:t>sp</a:t>
            </a:r>
            <a:r>
              <a:rPr lang="en-US" sz="1400" dirty="0"/>
              <a:t>)</a:t>
            </a:r>
          </a:p>
          <a:p>
            <a:pPr>
              <a:spcBef>
                <a:spcPts val="300"/>
              </a:spcBef>
            </a:pPr>
            <a:r>
              <a:rPr lang="en-US" sz="1400" dirty="0"/>
              <a:t>   1015a:	6105                	</a:t>
            </a:r>
            <a:r>
              <a:rPr lang="en-US" sz="1400" dirty="0" err="1"/>
              <a:t>addi</a:t>
            </a:r>
            <a:r>
              <a:rPr lang="en-US" sz="1400" dirty="0"/>
              <a:t>	sp,sp,32</a:t>
            </a:r>
          </a:p>
          <a:p>
            <a:pPr>
              <a:spcBef>
                <a:spcPts val="300"/>
              </a:spcBef>
            </a:pPr>
            <a:r>
              <a:rPr lang="en-US" sz="1400" dirty="0"/>
              <a:t>   1015c:	8082                	ret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7E346D1-5D4F-49EF-B07C-A9B9E8FE98DC}"/>
              </a:ext>
            </a:extLst>
          </p:cNvPr>
          <p:cNvSpPr/>
          <p:nvPr/>
        </p:nvSpPr>
        <p:spPr>
          <a:xfrm>
            <a:off x="2943037" y="4438775"/>
            <a:ext cx="5316842" cy="205893"/>
          </a:xfrm>
          <a:prstGeom prst="roundRect">
            <a:avLst/>
          </a:prstGeom>
          <a:noFill/>
          <a:ln w="28575" cap="flat">
            <a:solidFill>
              <a:schemeClr val="accent4">
                <a:lumMod val="60000"/>
                <a:lumOff val="4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0666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285F-9773-408C-93C4-734B364B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– GDB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5BD9E9-032E-41F9-8AE8-47427602D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70" y="1285959"/>
            <a:ext cx="10921830" cy="523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12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285F-9773-408C-93C4-734B364B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– Matrix Addition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BF81F4-F145-4DEB-BD57-EB9CC250FBD5}"/>
              </a:ext>
            </a:extLst>
          </p:cNvPr>
          <p:cNvSpPr txBox="1"/>
          <p:nvPr/>
        </p:nvSpPr>
        <p:spPr>
          <a:xfrm>
            <a:off x="183181" y="1285959"/>
            <a:ext cx="7925306" cy="5521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br>
              <a:rPr lang="en-US" sz="10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 err="1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stdlib.h</a:t>
            </a:r>
            <a:r>
              <a:rPr lang="en-US" sz="10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&lt;gem5/m5ops.h&gt;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MATRIX_SIZE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0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matA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MATRIX_SIZE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matB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MATRIX_SIZE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matC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MATRIX_SIZE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0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MATRIX_SIZE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matA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MATRIX_SIZE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matB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MATRIX_SIZE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matC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malloc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MATRIX_SIZE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 err="1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sizeof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0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m5_reset_stats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MATRIX_SIZE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j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MATRIX_SIZE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000" b="1" dirty="0" err="1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1" dirty="0" err="1">
                <a:solidFill>
                  <a:srgbClr val="E641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volatile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1" dirty="0" err="1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prefetch.r</a:t>
            </a:r>
            <a:r>
              <a:rPr lang="en-US" sz="1200" b="1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 %[</a:t>
            </a:r>
            <a:r>
              <a:rPr lang="en-US" sz="1200" b="1" dirty="0" err="1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addr</a:t>
            </a:r>
            <a:r>
              <a:rPr lang="en-US" sz="1200" b="1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sz="1200" b="1" dirty="0">
                <a:solidFill>
                  <a:srgbClr val="FA8900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200" b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addr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1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matA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5842FF"/>
                </a:solidFill>
                <a:latin typeface="Consolas" panose="020B0609020204030204" pitchFamily="49" charset="0"/>
              </a:rPr>
              <a:t>stride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]));</a:t>
            </a:r>
            <a:endParaRPr lang="en-US" sz="1200" b="1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1" dirty="0" err="1">
                <a:solidFill>
                  <a:srgbClr val="E641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volatile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1" dirty="0" err="1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prefetch.r</a:t>
            </a:r>
            <a:r>
              <a:rPr lang="en-US" sz="1200" b="1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 %[</a:t>
            </a:r>
            <a:r>
              <a:rPr lang="en-US" sz="1200" b="1" dirty="0" err="1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addr</a:t>
            </a:r>
            <a:r>
              <a:rPr lang="en-US" sz="1200" b="1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sz="1200" b="1" dirty="0">
                <a:solidFill>
                  <a:srgbClr val="FA8900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200" b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addr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1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matB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5842FF"/>
                </a:solidFill>
                <a:latin typeface="Consolas" panose="020B0609020204030204" pitchFamily="49" charset="0"/>
              </a:rPr>
              <a:t>stride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]));</a:t>
            </a:r>
            <a:endParaRPr lang="en-US" sz="1200" b="1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1" dirty="0" err="1">
                <a:solidFill>
                  <a:srgbClr val="E641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volatile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1" dirty="0" err="1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prefetch.w</a:t>
            </a:r>
            <a:r>
              <a:rPr lang="en-US" sz="1200" b="1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 %[</a:t>
            </a:r>
            <a:r>
              <a:rPr lang="en-US" sz="1200" b="1" dirty="0" err="1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addr</a:t>
            </a:r>
            <a:r>
              <a:rPr lang="en-US" sz="1200" b="1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sz="1200" b="1" dirty="0">
                <a:solidFill>
                  <a:srgbClr val="FA8900"/>
                </a:solidFill>
                <a:latin typeface="Consolas" panose="020B0609020204030204" pitchFamily="49" charset="0"/>
              </a:rPr>
              <a:t>		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200" b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addr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1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matC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j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5842FF"/>
                </a:solidFill>
                <a:latin typeface="Consolas" panose="020B0609020204030204" pitchFamily="49" charset="0"/>
              </a:rPr>
              <a:t>stride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]));</a:t>
            </a:r>
            <a:endParaRPr lang="en-US" sz="1200" b="1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matC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matA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matB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m5_dump_stats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spcBef>
                <a:spcPts val="200"/>
              </a:spcBef>
            </a:pPr>
            <a:r>
              <a:rPr lang="en-US" sz="1000" dirty="0">
                <a:solidFill>
                  <a:srgbClr val="004D57"/>
                </a:solidFill>
                <a:latin typeface="Consolas" panose="020B0609020204030204" pitchFamily="49" charset="0"/>
              </a:rPr>
              <a:t>        ...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0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F5DF27E1-10BD-47CF-8D62-2D8BA27BC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067365"/>
              </p:ext>
            </p:extLst>
          </p:nvPr>
        </p:nvGraphicFramePr>
        <p:xfrm>
          <a:off x="6382633" y="1536108"/>
          <a:ext cx="4151929" cy="42999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4528">
                  <a:extLst>
                    <a:ext uri="{9D8B030D-6E8A-4147-A177-3AD203B41FA5}">
                      <a16:colId xmlns:a16="http://schemas.microsoft.com/office/drawing/2014/main" val="670235650"/>
                    </a:ext>
                  </a:extLst>
                </a:gridCol>
                <a:gridCol w="1917401">
                  <a:extLst>
                    <a:ext uri="{9D8B030D-6E8A-4147-A177-3AD203B41FA5}">
                      <a16:colId xmlns:a16="http://schemas.microsoft.com/office/drawing/2014/main" val="1706497195"/>
                    </a:ext>
                  </a:extLst>
                </a:gridCol>
              </a:tblGrid>
              <a:tr h="3669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Clock Cycles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717305"/>
                  </a:ext>
                </a:extLst>
              </a:tr>
              <a:tr h="3669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Prefetch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260038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2375"/>
                  </a:ext>
                </a:extLst>
              </a:tr>
              <a:tr h="3669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 16 /</a:t>
                      </a:r>
                    </a:p>
                    <a:p>
                      <a:pPr algn="ctr"/>
                      <a:r>
                        <a:rPr lang="en-US" dirty="0"/>
                        <a:t>3 prefetch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195276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329608"/>
                  </a:ext>
                </a:extLst>
              </a:tr>
              <a:tr h="3669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 16 /</a:t>
                      </a:r>
                    </a:p>
                    <a:p>
                      <a:pPr algn="ctr"/>
                      <a:r>
                        <a:rPr lang="en-US" dirty="0"/>
                        <a:t>2 prefetch (no </a:t>
                      </a:r>
                      <a:r>
                        <a:rPr lang="en-US" dirty="0" err="1"/>
                        <a:t>pf.w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173609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7838967"/>
                  </a:ext>
                </a:extLst>
              </a:tr>
              <a:tr h="3669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 16/ </a:t>
                      </a:r>
                    </a:p>
                    <a:p>
                      <a:pPr algn="ctr"/>
                      <a:r>
                        <a:rPr lang="en-US" dirty="0"/>
                        <a:t>1 prefetch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214953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691780"/>
                  </a:ext>
                </a:extLst>
              </a:tr>
              <a:tr h="3669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 8/</a:t>
                      </a:r>
                    </a:p>
                    <a:p>
                      <a:pPr algn="ctr"/>
                      <a:r>
                        <a:rPr lang="en-US" dirty="0"/>
                        <a:t>3 prefetch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195229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605766"/>
                  </a:ext>
                </a:extLst>
              </a:tr>
              <a:tr h="3669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 8/</a:t>
                      </a:r>
                    </a:p>
                    <a:p>
                      <a:pPr algn="ctr"/>
                      <a:r>
                        <a:rPr lang="en-US" dirty="0"/>
                        <a:t>2 prefetch (no </a:t>
                      </a:r>
                      <a:r>
                        <a:rPr lang="en-US" dirty="0" err="1"/>
                        <a:t>pf.w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180388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144648"/>
                  </a:ext>
                </a:extLst>
              </a:tr>
              <a:tr h="3669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 8/ </a:t>
                      </a:r>
                    </a:p>
                    <a:p>
                      <a:pPr algn="ctr"/>
                      <a:r>
                        <a:rPr lang="en-US" dirty="0"/>
                        <a:t>1 prefetch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220065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50169"/>
                  </a:ext>
                </a:extLst>
              </a:tr>
              <a:tr h="3669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 1/</a:t>
                      </a:r>
                    </a:p>
                    <a:p>
                      <a:pPr algn="ctr"/>
                      <a:r>
                        <a:rPr lang="en-US" dirty="0"/>
                        <a:t>3 prefetch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389572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851714"/>
                  </a:ext>
                </a:extLst>
              </a:tr>
              <a:tr h="3669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Stride 1/ </a:t>
                      </a:r>
                    </a:p>
                    <a:p>
                      <a:pPr algn="ctr"/>
                      <a:r>
                        <a:rPr lang="en-US" dirty="0"/>
                        <a:t>2 Prefetch (no </a:t>
                      </a:r>
                      <a:r>
                        <a:rPr lang="en-US" dirty="0" err="1"/>
                        <a:t>pf.w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292908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6750500"/>
                  </a:ext>
                </a:extLst>
              </a:tr>
              <a:tr h="366903">
                <a:tc>
                  <a:txBody>
                    <a:bodyPr/>
                    <a:lstStyle/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Stride 1</a:t>
                      </a:r>
                      <a:r>
                        <a:rPr lang="en-US"/>
                        <a:t>/ </a:t>
                      </a:r>
                    </a:p>
                    <a:p>
                      <a:pPr marL="0" marR="0" lvl="0" indent="0" algn="ctr" defTabSz="6096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1 </a:t>
                      </a:r>
                      <a:r>
                        <a:rPr lang="en-US" dirty="0"/>
                        <a:t>Prefetch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389572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547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546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– </a:t>
            </a:r>
            <a:r>
              <a:rPr lang="en-US" dirty="0" err="1"/>
              <a:t>Libquantum</a:t>
            </a:r>
            <a:endParaRPr lang="en-US" dirty="0"/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790E741-6F0B-4E1B-B06E-13E6535D7B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" r="-1783"/>
          <a:stretch/>
        </p:blipFill>
        <p:spPr>
          <a:xfrm>
            <a:off x="2279880" y="1575337"/>
            <a:ext cx="6399425" cy="480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73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Libquantum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60966A-E5FB-40EF-811D-FD637FD29396}"/>
              </a:ext>
            </a:extLst>
          </p:cNvPr>
          <p:cNvSpPr txBox="1"/>
          <p:nvPr/>
        </p:nvSpPr>
        <p:spPr>
          <a:xfrm>
            <a:off x="53126" y="1426292"/>
            <a:ext cx="7848064" cy="47355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void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quantum_toffoli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control1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control2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quantum_reg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qec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br>
              <a:rPr lang="en-US" sz="10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quantum_qec_get_status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qec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88C0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br>
              <a:rPr lang="en-US" sz="10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qec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quantum_toffoli_ft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control1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control2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quantum_objcode_put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88C00"/>
                </a:solidFill>
                <a:effectLst/>
                <a:latin typeface="Consolas" panose="020B0609020204030204" pitchFamily="49" charset="0"/>
              </a:rPr>
              <a:t>TOFFOLI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control1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control2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br>
              <a:rPr lang="en-US" sz="10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0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0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/* Flip the target bit of a basis state if both control bits are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   set */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br>
              <a:rPr lang="en-US" sz="10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0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0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0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MAX_UNSIGNED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control1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0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0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0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MAX_UNSIGNED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control2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0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0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0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^=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MAX_UNSIGNED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target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quantum_decohere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92C7FF-E5E8-4185-86F4-B082CCA0D7A1}"/>
              </a:ext>
            </a:extLst>
          </p:cNvPr>
          <p:cNvSpPr/>
          <p:nvPr/>
        </p:nvSpPr>
        <p:spPr>
          <a:xfrm>
            <a:off x="618186" y="4346620"/>
            <a:ext cx="1320084" cy="22538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4366A6-803E-41A1-814C-B70556864DDA}"/>
              </a:ext>
            </a:extLst>
          </p:cNvPr>
          <p:cNvSpPr txBox="1"/>
          <p:nvPr/>
        </p:nvSpPr>
        <p:spPr>
          <a:xfrm>
            <a:off x="5420313" y="1715950"/>
            <a:ext cx="9093200" cy="43857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00000000000108c8 &lt;</a:t>
            </a:r>
            <a:r>
              <a:rPr lang="en-US" sz="1200" dirty="0" err="1"/>
              <a:t>quantum_toffoli</a:t>
            </a:r>
            <a:r>
              <a:rPr lang="en-US" sz="1200" dirty="0"/>
              <a:t>&gt;: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…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1090a:	197020ef          	</a:t>
            </a:r>
            <a:r>
              <a:rPr lang="en-US" sz="1200" dirty="0" err="1"/>
              <a:t>jal</a:t>
            </a:r>
            <a:r>
              <a:rPr lang="en-US" sz="1200" dirty="0"/>
              <a:t>	ra,132a0 &lt;</a:t>
            </a:r>
            <a:r>
              <a:rPr lang="en-US" sz="1200" dirty="0" err="1"/>
              <a:t>quantum_objcode_put</a:t>
            </a:r>
            <a:r>
              <a:rPr lang="en-US" sz="1200" dirty="0"/>
              <a:t>&gt;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1090e:	f17d                	</a:t>
            </a:r>
            <a:r>
              <a:rPr lang="en-US" sz="1200" dirty="0" err="1"/>
              <a:t>bnez</a:t>
            </a:r>
            <a:r>
              <a:rPr lang="en-US" sz="1200" dirty="0"/>
              <a:t>	a0,108f4 &lt;quantum_toffoli+0x2c&gt;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10910:	40d4                	</a:t>
            </a:r>
            <a:r>
              <a:rPr lang="en-US" sz="1200" dirty="0" err="1"/>
              <a:t>lw</a:t>
            </a:r>
            <a:r>
              <a:rPr lang="en-US" sz="1200" dirty="0"/>
              <a:t>	a3,4(s1)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10912:	02d05a63          	</a:t>
            </a:r>
            <a:r>
              <a:rPr lang="en-US" sz="1200" dirty="0" err="1"/>
              <a:t>blez</a:t>
            </a:r>
            <a:r>
              <a:rPr lang="en-US" sz="1200" dirty="0"/>
              <a:t>	a3,10946 &lt;quantum_toffoli+0x7e&gt;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10916:	4785                	li	a5,1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10918:	00879433          	</a:t>
            </a:r>
            <a:r>
              <a:rPr lang="en-US" sz="1200" dirty="0" err="1"/>
              <a:t>sll</a:t>
            </a:r>
            <a:r>
              <a:rPr lang="en-US" sz="1200" dirty="0"/>
              <a:t>	s0,a5,s0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1091c:	01279933          	</a:t>
            </a:r>
            <a:r>
              <a:rPr lang="en-US" sz="1200" dirty="0" err="1"/>
              <a:t>sll</a:t>
            </a:r>
            <a:r>
              <a:rPr lang="en-US" sz="1200" dirty="0"/>
              <a:t>	s2,a5,s2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10920:	012465b3          	or	a1,s0,s2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10924:	01379633          	</a:t>
            </a:r>
            <a:r>
              <a:rPr lang="en-US" sz="1200" dirty="0" err="1"/>
              <a:t>sll</a:t>
            </a:r>
            <a:r>
              <a:rPr lang="en-US" sz="1200" dirty="0"/>
              <a:t>	a2,a5,s3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10928:	4701                	li	a4,0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1092a:	689c                	</a:t>
            </a:r>
            <a:r>
              <a:rPr lang="en-US" sz="1200" dirty="0" err="1"/>
              <a:t>ld</a:t>
            </a:r>
            <a:r>
              <a:rPr lang="en-US" sz="1200" dirty="0"/>
              <a:t>	a5,16(s1)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1092c:	00471513          	</a:t>
            </a:r>
            <a:r>
              <a:rPr lang="en-US" sz="1200" dirty="0" err="1"/>
              <a:t>slli</a:t>
            </a:r>
            <a:r>
              <a:rPr lang="en-US" sz="1200" dirty="0"/>
              <a:t>	a0,a4,0x4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10930:	0705                	</a:t>
            </a:r>
            <a:r>
              <a:rPr lang="en-US" sz="1200" dirty="0" err="1"/>
              <a:t>addi</a:t>
            </a:r>
            <a:r>
              <a:rPr lang="en-US" sz="1200" dirty="0"/>
              <a:t>	a4,a4,1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10932:	97aa                	add	a5,a5,a0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b="1" dirty="0">
                <a:solidFill>
                  <a:srgbClr val="FF0000"/>
                </a:solidFill>
              </a:rPr>
              <a:t>   10934:	6788                	</a:t>
            </a:r>
            <a:r>
              <a:rPr lang="en-US" sz="1200" b="1" dirty="0" err="1">
                <a:solidFill>
                  <a:srgbClr val="FF0000"/>
                </a:solidFill>
              </a:rPr>
              <a:t>ld</a:t>
            </a:r>
            <a:r>
              <a:rPr lang="en-US" sz="1200" b="1" dirty="0">
                <a:solidFill>
                  <a:srgbClr val="FF0000"/>
                </a:solidFill>
              </a:rPr>
              <a:t>	a0,8(a5)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10936:	0007081b          	</a:t>
            </a:r>
            <a:r>
              <a:rPr lang="en-US" sz="1200" dirty="0" err="1"/>
              <a:t>sext.w</a:t>
            </a:r>
            <a:r>
              <a:rPr lang="en-US" sz="1200" dirty="0"/>
              <a:t>	a6,a4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1093a:	00b578b3          	and	a7,a0,a1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1093e:	01158e63          	</a:t>
            </a:r>
            <a:r>
              <a:rPr lang="en-US" sz="1200" dirty="0" err="1"/>
              <a:t>beq</a:t>
            </a:r>
            <a:r>
              <a:rPr lang="en-US" sz="1200" dirty="0"/>
              <a:t>	a1,a7,1095a &lt;quantum_toffoli+0x92&gt;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10942:	fed844e3          	</a:t>
            </a:r>
            <a:r>
              <a:rPr lang="en-US" sz="1200" dirty="0" err="1"/>
              <a:t>blt</a:t>
            </a:r>
            <a:r>
              <a:rPr lang="en-US" sz="1200" dirty="0"/>
              <a:t>	a6,a3,1092a &lt;quantum_toffoli+0x62&gt;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…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10958:	8082                	ret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1095a:	8d31                	</a:t>
            </a:r>
            <a:r>
              <a:rPr lang="en-US" sz="1200" dirty="0" err="1"/>
              <a:t>xor</a:t>
            </a:r>
            <a:r>
              <a:rPr lang="en-US" sz="1200" dirty="0"/>
              <a:t>	a0,a0,a2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1095c:	e788                	</a:t>
            </a:r>
            <a:r>
              <a:rPr lang="en-US" sz="1200" dirty="0" err="1"/>
              <a:t>sd</a:t>
            </a:r>
            <a:r>
              <a:rPr lang="en-US" sz="1200" dirty="0"/>
              <a:t>	a0,8(a5)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1095e:	40d4                	</a:t>
            </a:r>
            <a:r>
              <a:rPr lang="en-US" sz="1200" dirty="0" err="1"/>
              <a:t>lw</a:t>
            </a:r>
            <a:r>
              <a:rPr lang="en-US" sz="1200" dirty="0"/>
              <a:t>	a3,4(s1)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10960:	fcd845e3          	</a:t>
            </a:r>
            <a:r>
              <a:rPr lang="en-US" sz="1200" dirty="0" err="1"/>
              <a:t>blt</a:t>
            </a:r>
            <a:r>
              <a:rPr lang="en-US" sz="1200" dirty="0"/>
              <a:t>	a6,a3,1092a &lt;quantum_toffoli+0x62&gt;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10964:	b7cd                	j	10946 &lt;quantum_toffoli+0x7e&gt;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34CAE74-1FD9-445E-A75A-4E1BB9F9005D}"/>
              </a:ext>
            </a:extLst>
          </p:cNvPr>
          <p:cNvSpPr/>
          <p:nvPr/>
        </p:nvSpPr>
        <p:spPr>
          <a:xfrm>
            <a:off x="7901190" y="5206328"/>
            <a:ext cx="1887186" cy="18188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9681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Libquantum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BAD796-CCD5-4FEF-84E8-CA65E6F96958}"/>
              </a:ext>
            </a:extLst>
          </p:cNvPr>
          <p:cNvSpPr txBox="1"/>
          <p:nvPr/>
        </p:nvSpPr>
        <p:spPr>
          <a:xfrm>
            <a:off x="5272843" y="1705809"/>
            <a:ext cx="9093200" cy="40779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0000000000010a6c &lt;</a:t>
            </a:r>
            <a:r>
              <a:rPr lang="en-US" sz="1200" dirty="0" err="1"/>
              <a:t>quantum_sigma_x</a:t>
            </a:r>
            <a:r>
              <a:rPr lang="en-US" sz="1200" dirty="0"/>
              <a:t>&gt;: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…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10a9a:	007020ef          	</a:t>
            </a:r>
            <a:r>
              <a:rPr lang="en-US" sz="1200" dirty="0" err="1"/>
              <a:t>jal</a:t>
            </a:r>
            <a:r>
              <a:rPr lang="en-US" sz="1200" dirty="0"/>
              <a:t>	ra,132a0 &lt;</a:t>
            </a:r>
            <a:r>
              <a:rPr lang="en-US" sz="1200" dirty="0" err="1"/>
              <a:t>quantum_objcode_put</a:t>
            </a:r>
            <a:r>
              <a:rPr lang="en-US" sz="1200" dirty="0"/>
              <a:t>&gt;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10a9e:	f57d                	</a:t>
            </a:r>
            <a:r>
              <a:rPr lang="en-US" sz="1200" dirty="0" err="1"/>
              <a:t>bnez</a:t>
            </a:r>
            <a:r>
              <a:rPr lang="en-US" sz="1200" dirty="0"/>
              <a:t>	a0,10a8c &lt;quantum_sigma_x+0x20&gt;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10aa0:	405c                	</a:t>
            </a:r>
            <a:r>
              <a:rPr lang="en-US" sz="1200" dirty="0" err="1"/>
              <a:t>lw</a:t>
            </a:r>
            <a:r>
              <a:rPr lang="en-US" sz="1200" dirty="0"/>
              <a:t>	a5,4(s0)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10aa2:	4585                	li	a1,1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10aa4:	009595b3          	</a:t>
            </a:r>
            <a:r>
              <a:rPr lang="en-US" sz="1200" dirty="0" err="1"/>
              <a:t>sll</a:t>
            </a:r>
            <a:r>
              <a:rPr lang="en-US" sz="1200" dirty="0"/>
              <a:t>	a1,a1,s1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10aa8:	4701                	li	a4,0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10aaa:	00f05f63          	</a:t>
            </a:r>
            <a:r>
              <a:rPr lang="en-US" sz="1200" dirty="0" err="1"/>
              <a:t>blez</a:t>
            </a:r>
            <a:r>
              <a:rPr lang="en-US" sz="1200" dirty="0"/>
              <a:t>	a5,10ac8 &lt;quantum_sigma_x+0x5c&gt;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10aae:	681c                	</a:t>
            </a:r>
            <a:r>
              <a:rPr lang="en-US" sz="1200" dirty="0" err="1"/>
              <a:t>ld</a:t>
            </a:r>
            <a:r>
              <a:rPr lang="en-US" sz="1200" dirty="0"/>
              <a:t>	a5,16(s0)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10ab0:	00471693          	</a:t>
            </a:r>
            <a:r>
              <a:rPr lang="en-US" sz="1200" dirty="0" err="1"/>
              <a:t>slli</a:t>
            </a:r>
            <a:r>
              <a:rPr lang="en-US" sz="1200" dirty="0"/>
              <a:t>	a3,a4,0x4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10ab4:	0705                	</a:t>
            </a:r>
            <a:r>
              <a:rPr lang="en-US" sz="1200" dirty="0" err="1"/>
              <a:t>addi</a:t>
            </a:r>
            <a:r>
              <a:rPr lang="en-US" sz="1200" dirty="0"/>
              <a:t>	a4,a4,1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10ab6:	97b6                	add	a5,a5,a3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b="1" dirty="0">
                <a:solidFill>
                  <a:srgbClr val="FF0000"/>
                </a:solidFill>
              </a:rPr>
              <a:t>   10ab8:	6794                	</a:t>
            </a:r>
            <a:r>
              <a:rPr lang="en-US" sz="1200" b="1" dirty="0" err="1">
                <a:solidFill>
                  <a:srgbClr val="FF0000"/>
                </a:solidFill>
              </a:rPr>
              <a:t>ld</a:t>
            </a:r>
            <a:r>
              <a:rPr lang="en-US" sz="1200" b="1" dirty="0">
                <a:solidFill>
                  <a:srgbClr val="FF0000"/>
                </a:solidFill>
              </a:rPr>
              <a:t>	a3,8(a5)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10aba:	0007061b          	</a:t>
            </a:r>
            <a:r>
              <a:rPr lang="en-US" sz="1200" dirty="0" err="1"/>
              <a:t>sext.w</a:t>
            </a:r>
            <a:r>
              <a:rPr lang="en-US" sz="1200" dirty="0"/>
              <a:t>	a2,a4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10abe:	8ead                	</a:t>
            </a:r>
            <a:r>
              <a:rPr lang="en-US" sz="1200" dirty="0" err="1"/>
              <a:t>xor</a:t>
            </a:r>
            <a:r>
              <a:rPr lang="en-US" sz="1200" dirty="0"/>
              <a:t>	a3,a3,a1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10ac0:	e794                	</a:t>
            </a:r>
            <a:r>
              <a:rPr lang="en-US" sz="1200" dirty="0" err="1"/>
              <a:t>sd</a:t>
            </a:r>
            <a:r>
              <a:rPr lang="en-US" sz="1200" dirty="0"/>
              <a:t>	a3,8(a5)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10ac2:	405c                	</a:t>
            </a:r>
            <a:r>
              <a:rPr lang="en-US" sz="1200" dirty="0" err="1"/>
              <a:t>lw</a:t>
            </a:r>
            <a:r>
              <a:rPr lang="en-US" sz="1200" dirty="0"/>
              <a:t>	a5,4(s0)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10ac4:	fef645e3          	</a:t>
            </a:r>
            <a:r>
              <a:rPr lang="en-US" sz="1200" dirty="0" err="1"/>
              <a:t>blt</a:t>
            </a:r>
            <a:r>
              <a:rPr lang="en-US" sz="1200" dirty="0"/>
              <a:t>	a2,a5,10aae &lt;quantum_sigma_x+0x42&gt;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10ac8:	8522                	mv	a0,s0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10aca:	af1ff0ef          	</a:t>
            </a:r>
            <a:r>
              <a:rPr lang="en-US" sz="1200" dirty="0" err="1"/>
              <a:t>jal</a:t>
            </a:r>
            <a:r>
              <a:rPr lang="en-US" sz="1200" dirty="0"/>
              <a:t>	ra,105ba &lt;</a:t>
            </a:r>
            <a:r>
              <a:rPr lang="en-US" sz="1200" dirty="0" err="1"/>
              <a:t>quantum_decohere</a:t>
            </a:r>
            <a:r>
              <a:rPr lang="en-US" sz="1200" dirty="0"/>
              <a:t>&gt;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10ace:	70a2                	</a:t>
            </a:r>
            <a:r>
              <a:rPr lang="en-US" sz="1200" dirty="0" err="1"/>
              <a:t>ld</a:t>
            </a:r>
            <a:r>
              <a:rPr lang="en-US" sz="1200" dirty="0"/>
              <a:t>	ra,40(</a:t>
            </a:r>
            <a:r>
              <a:rPr lang="en-US" sz="1200" dirty="0" err="1"/>
              <a:t>sp</a:t>
            </a:r>
            <a:r>
              <a:rPr lang="en-US" sz="1200" dirty="0"/>
              <a:t>)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10ad0:	7402                	</a:t>
            </a:r>
            <a:r>
              <a:rPr lang="en-US" sz="1200" dirty="0" err="1"/>
              <a:t>ld</a:t>
            </a:r>
            <a:r>
              <a:rPr lang="en-US" sz="1200" dirty="0"/>
              <a:t>	s0,32(</a:t>
            </a:r>
            <a:r>
              <a:rPr lang="en-US" sz="1200" dirty="0" err="1"/>
              <a:t>sp</a:t>
            </a:r>
            <a:r>
              <a:rPr lang="en-US" sz="1200" dirty="0"/>
              <a:t>)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10ad2:	64e2                	</a:t>
            </a:r>
            <a:r>
              <a:rPr lang="en-US" sz="1200" dirty="0" err="1"/>
              <a:t>ld</a:t>
            </a:r>
            <a:r>
              <a:rPr lang="en-US" sz="1200" dirty="0"/>
              <a:t>	s1,24(</a:t>
            </a:r>
            <a:r>
              <a:rPr lang="en-US" sz="1200" dirty="0" err="1"/>
              <a:t>sp</a:t>
            </a:r>
            <a:r>
              <a:rPr lang="en-US" sz="1200" dirty="0"/>
              <a:t>)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10ad4:	6145                	</a:t>
            </a:r>
            <a:r>
              <a:rPr lang="en-US" sz="1200" dirty="0" err="1"/>
              <a:t>addi</a:t>
            </a:r>
            <a:r>
              <a:rPr lang="en-US" sz="1200" dirty="0"/>
              <a:t>	sp,sp,48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10ad6:	8082                	ret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60966A-E5FB-40EF-811D-FD637FD29396}"/>
              </a:ext>
            </a:extLst>
          </p:cNvPr>
          <p:cNvSpPr txBox="1"/>
          <p:nvPr/>
        </p:nvSpPr>
        <p:spPr>
          <a:xfrm>
            <a:off x="476036" y="1460582"/>
            <a:ext cx="7848064" cy="45684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2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void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quantum_sigma_x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quantum_reg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qec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2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quantum_qec_get_status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qec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88C0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2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qec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quantum_sigma_x_ft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quantum_objcode_put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A88C00"/>
                </a:solidFill>
                <a:effectLst/>
                <a:latin typeface="Consolas" panose="020B0609020204030204" pitchFamily="49" charset="0"/>
              </a:rPr>
              <a:t>SIGMA_X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2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2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/* Flip the target bit of each basis state */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2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2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2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^=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MAX_UNSIGNED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target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quantum_decohere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92C7FF-E5E8-4185-86F4-B082CCA0D7A1}"/>
              </a:ext>
            </a:extLst>
          </p:cNvPr>
          <p:cNvSpPr/>
          <p:nvPr/>
        </p:nvSpPr>
        <p:spPr>
          <a:xfrm>
            <a:off x="869646" y="4971460"/>
            <a:ext cx="1580184" cy="22538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AC69948-39D4-4DF3-81D5-4F1DAF1CF7F8}"/>
              </a:ext>
            </a:extLst>
          </p:cNvPr>
          <p:cNvSpPr/>
          <p:nvPr/>
        </p:nvSpPr>
        <p:spPr>
          <a:xfrm>
            <a:off x="7753904" y="3997357"/>
            <a:ext cx="1887186" cy="181881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0818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Libquantum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60966A-E5FB-40EF-811D-FD637FD29396}"/>
              </a:ext>
            </a:extLst>
          </p:cNvPr>
          <p:cNvSpPr txBox="1"/>
          <p:nvPr/>
        </p:nvSpPr>
        <p:spPr>
          <a:xfrm>
            <a:off x="136946" y="1414862"/>
            <a:ext cx="7848064" cy="48115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2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void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quantum_cnot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control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quantum_reg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qec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2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quantum_qec_get_status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qec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2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qec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quantum_cnot_ft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control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target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reg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quantum_objcode_put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CNOT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control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target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2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/* Flip the target bit of a basis state if the control bit is set */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2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2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MAX_UNSIGNED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control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)))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reg</a:t>
            </a:r>
            <a:r>
              <a:rPr lang="en-US" sz="12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2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^=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MAX_UNSIGNED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target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quantum_decohere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92C7FF-E5E8-4185-86F4-B082CCA0D7A1}"/>
              </a:ext>
            </a:extLst>
          </p:cNvPr>
          <p:cNvSpPr/>
          <p:nvPr/>
        </p:nvSpPr>
        <p:spPr>
          <a:xfrm>
            <a:off x="869646" y="4971460"/>
            <a:ext cx="1580184" cy="22538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18E59-DFA2-46FA-AEC7-1FD489A0B0CE}"/>
              </a:ext>
            </a:extLst>
          </p:cNvPr>
          <p:cNvSpPr txBox="1"/>
          <p:nvPr/>
        </p:nvSpPr>
        <p:spPr>
          <a:xfrm>
            <a:off x="5488446" y="1163220"/>
            <a:ext cx="9093200" cy="33085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0000000000010842 &lt;</a:t>
            </a:r>
            <a:r>
              <a:rPr lang="en-US" sz="1200" dirty="0" err="1"/>
              <a:t>quantum_cnot</a:t>
            </a:r>
            <a:r>
              <a:rPr lang="en-US" sz="1200" dirty="0"/>
              <a:t>&gt;: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…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1087a:	227020ef          	</a:t>
            </a:r>
            <a:r>
              <a:rPr lang="en-US" sz="1200" dirty="0" err="1"/>
              <a:t>jal</a:t>
            </a:r>
            <a:r>
              <a:rPr lang="en-US" sz="1200" dirty="0"/>
              <a:t>	ra,132a0 &lt;</a:t>
            </a:r>
            <a:r>
              <a:rPr lang="en-US" sz="1200" dirty="0" err="1"/>
              <a:t>quantum_objcode_put</a:t>
            </a:r>
            <a:r>
              <a:rPr lang="en-US" sz="1200" dirty="0"/>
              <a:t>&gt;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1087e:	f56d                	</a:t>
            </a:r>
            <a:r>
              <a:rPr lang="en-US" sz="1200" dirty="0" err="1"/>
              <a:t>bnez</a:t>
            </a:r>
            <a:r>
              <a:rPr lang="en-US" sz="1200" dirty="0"/>
              <a:t>	a0,10868 &lt;quantum_cnot+0x26&gt;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10880:	00442883          	</a:t>
            </a:r>
            <a:r>
              <a:rPr lang="en-US" sz="1200" dirty="0" err="1"/>
              <a:t>lw</a:t>
            </a:r>
            <a:r>
              <a:rPr lang="en-US" sz="1200" dirty="0"/>
              <a:t>	a7,4(s0)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10884:	03105963          	</a:t>
            </a:r>
            <a:r>
              <a:rPr lang="en-US" sz="1200" dirty="0" err="1"/>
              <a:t>blez</a:t>
            </a:r>
            <a:r>
              <a:rPr lang="en-US" sz="1200" dirty="0"/>
              <a:t>	a7,108b6 &lt;quantum_cnot+0x74&gt;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10888:	4585                	li	a1,1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1088a:	00959533          	</a:t>
            </a:r>
            <a:r>
              <a:rPr lang="en-US" sz="1200" dirty="0" err="1"/>
              <a:t>sll</a:t>
            </a:r>
            <a:r>
              <a:rPr lang="en-US" sz="1200" dirty="0"/>
              <a:t>	a0,a1,s1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1088e:	4681                	li	a3,0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10890:	012595b3          	</a:t>
            </a:r>
            <a:r>
              <a:rPr lang="en-US" sz="1200" dirty="0" err="1"/>
              <a:t>sll</a:t>
            </a:r>
            <a:r>
              <a:rPr lang="en-US" sz="1200" dirty="0"/>
              <a:t>	a1,a1,s2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10894:	6818                	</a:t>
            </a:r>
            <a:r>
              <a:rPr lang="en-US" sz="1200" dirty="0" err="1"/>
              <a:t>ld</a:t>
            </a:r>
            <a:r>
              <a:rPr lang="en-US" sz="1200" dirty="0"/>
              <a:t>	a4,16(s0)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10896:	00469793          	</a:t>
            </a:r>
            <a:r>
              <a:rPr lang="en-US" sz="1200" dirty="0" err="1"/>
              <a:t>slli</a:t>
            </a:r>
            <a:r>
              <a:rPr lang="en-US" sz="1200" dirty="0"/>
              <a:t>	a5,a3,0x4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1089a:	0685                	</a:t>
            </a:r>
            <a:r>
              <a:rPr lang="en-US" sz="1200" dirty="0" err="1"/>
              <a:t>addi</a:t>
            </a:r>
            <a:r>
              <a:rPr lang="en-US" sz="1200" dirty="0"/>
              <a:t>	a3,a3,1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1089c:	973e                	add	a4,a4,a5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b="1" dirty="0">
                <a:solidFill>
                  <a:srgbClr val="FF0000"/>
                </a:solidFill>
              </a:rPr>
              <a:t>   1089e:	671c                	</a:t>
            </a:r>
            <a:r>
              <a:rPr lang="en-US" sz="1200" b="1" dirty="0" err="1">
                <a:solidFill>
                  <a:srgbClr val="FF0000"/>
                </a:solidFill>
              </a:rPr>
              <a:t>ld</a:t>
            </a:r>
            <a:r>
              <a:rPr lang="en-US" sz="1200" b="1" dirty="0">
                <a:solidFill>
                  <a:srgbClr val="FF0000"/>
                </a:solidFill>
              </a:rPr>
              <a:t>	a5,8(a4)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108a0:	0006881b          	</a:t>
            </a:r>
            <a:r>
              <a:rPr lang="en-US" sz="1200" dirty="0" err="1"/>
              <a:t>sext.w</a:t>
            </a:r>
            <a:r>
              <a:rPr lang="en-US" sz="1200" dirty="0"/>
              <a:t>	a6,a3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108a4:	00b7c633          	</a:t>
            </a:r>
            <a:r>
              <a:rPr lang="en-US" sz="1200" dirty="0" err="1"/>
              <a:t>xor</a:t>
            </a:r>
            <a:r>
              <a:rPr lang="en-US" sz="1200" dirty="0"/>
              <a:t>	a2,a5,a1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108a8:	8fe9                	and	a5,a5,a0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108aa:	c781                	</a:t>
            </a:r>
            <a:r>
              <a:rPr lang="en-US" sz="1200" dirty="0" err="1"/>
              <a:t>beqz</a:t>
            </a:r>
            <a:r>
              <a:rPr lang="en-US" sz="1200" dirty="0"/>
              <a:t>	a5,108b2 &lt;quantum_cnot+0x70&gt;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…</a:t>
            </a:r>
          </a:p>
          <a:p>
            <a:pPr>
              <a:lnSpc>
                <a:spcPts val="1000"/>
              </a:lnSpc>
              <a:spcBef>
                <a:spcPts val="200"/>
              </a:spcBef>
            </a:pPr>
            <a:r>
              <a:rPr lang="en-US" sz="1200" dirty="0"/>
              <a:t>   108c6:	8082                	ret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F52F47-69B9-4681-9A01-87B808FC0C4D}"/>
              </a:ext>
            </a:extLst>
          </p:cNvPr>
          <p:cNvSpPr/>
          <p:nvPr/>
        </p:nvSpPr>
        <p:spPr>
          <a:xfrm>
            <a:off x="7986212" y="3632590"/>
            <a:ext cx="1857396" cy="129337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154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CE7FE-9F34-472E-9405-BDD648BB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Libquantum</a:t>
            </a:r>
            <a:r>
              <a:rPr lang="en-US" altLang="zh-CN" dirty="0"/>
              <a:t> - PF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60966A-E5FB-40EF-811D-FD637FD29396}"/>
              </a:ext>
            </a:extLst>
          </p:cNvPr>
          <p:cNvSpPr txBox="1"/>
          <p:nvPr/>
        </p:nvSpPr>
        <p:spPr>
          <a:xfrm>
            <a:off x="2898379" y="1461608"/>
            <a:ext cx="8790367" cy="5078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1000" i="1" dirty="0">
                <a:solidFill>
                  <a:srgbClr val="005661"/>
                </a:solidFill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quantum_toffoli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control1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control2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quantum_reg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qec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0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quantum_qec_get_status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qec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A88C00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0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qec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quantum_toffoli_ft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control1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control2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quantum_objcode_put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A88C00"/>
                </a:solidFill>
                <a:effectLst/>
                <a:latin typeface="Consolas" panose="020B0609020204030204" pitchFamily="49" charset="0"/>
              </a:rPr>
              <a:t>TOFFOLI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control1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control2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0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0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0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0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/* Flip the target bit of a basis state if both control bits are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   set */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 err="1">
                <a:solidFill>
                  <a:srgbClr val="E64100"/>
                </a:solidFill>
                <a:effectLst/>
                <a:latin typeface="Consolas" panose="020B0609020204030204" pitchFamily="49" charset="0"/>
              </a:rPr>
              <a:t>asm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volatile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00" b="0" dirty="0" err="1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prefetch.r</a:t>
            </a:r>
            <a:r>
              <a:rPr lang="en-US" sz="10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 %[</a:t>
            </a:r>
            <a:r>
              <a:rPr lang="en-US" sz="1000" b="0" dirty="0" err="1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addr</a:t>
            </a:r>
            <a:r>
              <a:rPr lang="en-US" sz="10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]"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addr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0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0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0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0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0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0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0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MAX_UNSIGNED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control1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0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0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0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MAX_UNSIGNED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control2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0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0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node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0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sz="10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^=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MAX_UNSIGNED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target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0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quantum_decohere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0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0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65FE8E-7204-4387-ACD8-3FBA434740AE}"/>
              </a:ext>
            </a:extLst>
          </p:cNvPr>
          <p:cNvSpPr/>
          <p:nvPr/>
        </p:nvSpPr>
        <p:spPr>
          <a:xfrm>
            <a:off x="3157270" y="4310177"/>
            <a:ext cx="5217390" cy="228070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4308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285F-9773-408C-93C4-734B364B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 2006 -- TEST</a:t>
            </a: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F5DF27E1-10BD-47CF-8D62-2D8BA27BC712}"/>
              </a:ext>
            </a:extLst>
          </p:cNvPr>
          <p:cNvGraphicFramePr>
            <a:graphicFrameLocks noGrp="1"/>
          </p:cNvGraphicFramePr>
          <p:nvPr/>
        </p:nvGraphicFramePr>
        <p:xfrm>
          <a:off x="1747709" y="2695194"/>
          <a:ext cx="8658137" cy="18345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29356">
                  <a:extLst>
                    <a:ext uri="{9D8B030D-6E8A-4147-A177-3AD203B41FA5}">
                      <a16:colId xmlns:a16="http://schemas.microsoft.com/office/drawing/2014/main" val="670235650"/>
                    </a:ext>
                  </a:extLst>
                </a:gridCol>
                <a:gridCol w="3029356">
                  <a:extLst>
                    <a:ext uri="{9D8B030D-6E8A-4147-A177-3AD203B41FA5}">
                      <a16:colId xmlns:a16="http://schemas.microsoft.com/office/drawing/2014/main" val="2867313515"/>
                    </a:ext>
                  </a:extLst>
                </a:gridCol>
                <a:gridCol w="2599425">
                  <a:extLst>
                    <a:ext uri="{9D8B030D-6E8A-4147-A177-3AD203B41FA5}">
                      <a16:colId xmlns:a16="http://schemas.microsoft.com/office/drawing/2014/main" val="1706497195"/>
                    </a:ext>
                  </a:extLst>
                </a:gridCol>
              </a:tblGrid>
              <a:tr h="36690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Settings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IPC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Clock Cycles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7717305"/>
                  </a:ext>
                </a:extLst>
              </a:tr>
              <a:tr h="36690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No Prefetcher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2.472886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119204387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372375"/>
                  </a:ext>
                </a:extLst>
              </a:tr>
              <a:tr h="36690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2.453326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120154765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44038"/>
                  </a:ext>
                </a:extLst>
              </a:tr>
              <a:tr h="36690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SW Prefetch Insts (Stride 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2.805613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133765936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6225"/>
                  </a:ext>
                </a:extLst>
              </a:tr>
              <a:tr h="366903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SW Prefetch Insts (Stride 8)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2.820752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133048018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7773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22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96B5BD22-773A-4337-9DE3-DC15D6C0901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" r="-1783"/>
          <a:stretch/>
        </p:blipFill>
        <p:spPr>
          <a:xfrm>
            <a:off x="1695264" y="31750"/>
            <a:ext cx="4250780" cy="3188796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727DAE23-F561-4BAB-BAD8-B59CA043A52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04" t="1953" r="-3660"/>
          <a:stretch/>
        </p:blipFill>
        <p:spPr>
          <a:xfrm>
            <a:off x="5889954" y="38100"/>
            <a:ext cx="4533900" cy="3188796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2C5E5DB7-65F4-4B16-9F91-464CB4E787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9" r="-11351"/>
          <a:stretch/>
        </p:blipFill>
        <p:spPr>
          <a:xfrm>
            <a:off x="6094727" y="3131646"/>
            <a:ext cx="4695638" cy="32666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247C6B-5977-4EAA-96C7-E3BE5112B5F0}"/>
              </a:ext>
            </a:extLst>
          </p:cNvPr>
          <p:cNvSpPr txBox="1"/>
          <p:nvPr/>
        </p:nvSpPr>
        <p:spPr>
          <a:xfrm>
            <a:off x="171450" y="717871"/>
            <a:ext cx="1635481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NO Prefetcher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E5F061-B5E3-401D-B310-146D82AF41C7}"/>
              </a:ext>
            </a:extLst>
          </p:cNvPr>
          <p:cNvSpPr txBox="1"/>
          <p:nvPr/>
        </p:nvSpPr>
        <p:spPr>
          <a:xfrm>
            <a:off x="10715276" y="902537"/>
            <a:ext cx="466474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SPP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45DA24-84CE-4D8A-A706-793D3D16A1BC}"/>
              </a:ext>
            </a:extLst>
          </p:cNvPr>
          <p:cNvSpPr txBox="1"/>
          <p:nvPr/>
        </p:nvSpPr>
        <p:spPr>
          <a:xfrm>
            <a:off x="65602" y="4255400"/>
            <a:ext cx="1437894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SW Prefetch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2"/>
                </a:solidFill>
              </a:rPr>
              <a:t>(stride 4)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FA11A439-4D0D-49BE-902A-56A4DC9BEB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264" y="3131646"/>
            <a:ext cx="4194690" cy="32666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21450E-C143-40E2-AD3D-89205F77A0EB}"/>
              </a:ext>
            </a:extLst>
          </p:cNvPr>
          <p:cNvSpPr txBox="1"/>
          <p:nvPr/>
        </p:nvSpPr>
        <p:spPr>
          <a:xfrm>
            <a:off x="10301802" y="4255400"/>
            <a:ext cx="1437894" cy="6155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SW Prefetch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2"/>
                </a:solidFill>
              </a:rPr>
              <a:t>(stride 8)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75772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A6A8124-2A21-8F0E-CF30-F469675E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70" y="509922"/>
            <a:ext cx="11010816" cy="776037"/>
          </a:xfrm>
        </p:spPr>
        <p:txBody>
          <a:bodyPr/>
          <a:lstStyle/>
          <a:p>
            <a:r>
              <a:rPr lang="en-US" dirty="0"/>
              <a:t>RISCV Prefetch Instructions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FB30F-10E7-4325-9B45-DF6D7209047B}"/>
              </a:ext>
            </a:extLst>
          </p:cNvPr>
          <p:cNvSpPr txBox="1"/>
          <p:nvPr/>
        </p:nvSpPr>
        <p:spPr>
          <a:xfrm>
            <a:off x="437771" y="6088840"/>
            <a:ext cx="11316457" cy="2592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2691F3-356E-4F73-9C27-EB64848F4939}"/>
              </a:ext>
            </a:extLst>
          </p:cNvPr>
          <p:cNvSpPr txBox="1"/>
          <p:nvPr/>
        </p:nvSpPr>
        <p:spPr>
          <a:xfrm>
            <a:off x="174506" y="1361279"/>
            <a:ext cx="11185854" cy="58169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ea typeface="+mn-ea"/>
                <a:cs typeface="+mn-cs"/>
                <a:sym typeface="Helvetica Neue"/>
              </a:rPr>
              <a:t>prefetch.i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ea typeface="+mn-ea"/>
              <a:cs typeface="+mn-cs"/>
              <a:sym typeface="Helvetica Neue"/>
            </a:endParaRPr>
          </a:p>
          <a:p>
            <a:pPr marL="285750" marR="0" indent="-28575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Synopsis: </a:t>
            </a:r>
            <a:r>
              <a:rPr 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Provide a HINT to hardware that a cache block is likely to be accessed by an instruction fetch in the near future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285750" marR="0" indent="-28575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Mnemonic: </a:t>
            </a:r>
            <a:r>
              <a:rPr lang="en-US" sz="18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prefetch.i</a:t>
            </a:r>
            <a:r>
              <a:rPr 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US" sz="18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offset</a:t>
            </a:r>
            <a:r>
              <a:rPr 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(</a:t>
            </a:r>
            <a:r>
              <a:rPr lang="en-US" sz="18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base</a:t>
            </a:r>
            <a:r>
              <a:rPr 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0" marR="0" indent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ea typeface="+mn-ea"/>
                <a:cs typeface="+mn-cs"/>
                <a:sym typeface="Helvetica Neue"/>
              </a:rPr>
              <a:t>prefetch.r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ea typeface="+mn-ea"/>
              <a:cs typeface="+mn-cs"/>
              <a:sym typeface="Helvetica Neue"/>
            </a:endParaRPr>
          </a:p>
          <a:p>
            <a:pPr marL="285750" marR="0" indent="-28575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Synopsis: </a:t>
            </a:r>
            <a:r>
              <a:rPr 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MUSansSerif"/>
              </a:rPr>
              <a:t>Provide a HINT to hardware that a cache block is likely to be accessed by a data read in the near future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CMUSansSerif"/>
            </a:endParaRPr>
          </a:p>
          <a:p>
            <a:pPr marL="285750" marR="0" indent="-28575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Mnemonic: </a:t>
            </a:r>
            <a:r>
              <a:rPr lang="en-US" sz="18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prefetch.r</a:t>
            </a:r>
            <a:r>
              <a:rPr 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US" sz="18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offset</a:t>
            </a:r>
            <a:r>
              <a:rPr 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(</a:t>
            </a:r>
            <a:r>
              <a:rPr lang="en-US" sz="18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base</a:t>
            </a:r>
            <a:r>
              <a:rPr 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</a:t>
            </a:r>
          </a:p>
          <a:p>
            <a:pPr marR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ea typeface="+mn-ea"/>
                <a:cs typeface="+mn-cs"/>
                <a:sym typeface="Helvetica Neue"/>
              </a:rPr>
              <a:t>prefetch.w</a:t>
            </a:r>
            <a:endParaRPr kumimoji="0" lang="en-US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ea typeface="+mn-ea"/>
              <a:cs typeface="+mn-cs"/>
              <a:sym typeface="Helvetica Neue"/>
            </a:endParaRPr>
          </a:p>
          <a:p>
            <a:pPr marL="285750" marR="0" indent="-28575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Synopsis: </a:t>
            </a:r>
            <a:r>
              <a:rPr 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MUSansSerif"/>
              </a:rPr>
              <a:t>Provide a HINT to hardware that a cache block is likely to be accessed by a data write in the near future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marR="0" indent="-28575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Mnemonic: </a:t>
            </a:r>
            <a:r>
              <a:rPr lang="en-US" sz="18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prefetch.w</a:t>
            </a:r>
            <a:r>
              <a:rPr 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en-US" sz="18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offset</a:t>
            </a:r>
            <a:r>
              <a:rPr 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(</a:t>
            </a:r>
            <a:r>
              <a:rPr lang="en-US" sz="18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base</a:t>
            </a:r>
            <a:r>
              <a:rPr lang="en-US" sz="18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)</a:t>
            </a:r>
            <a:br>
              <a:rPr lang="en-US" sz="1800" dirty="0"/>
            </a:br>
            <a:r>
              <a:rPr lang="en-US" sz="1800" dirty="0">
                <a:solidFill>
                  <a:schemeClr val="tx2"/>
                </a:solidFill>
              </a:rPr>
              <a:t> 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ea typeface="+mn-ea"/>
              <a:cs typeface="+mn-cs"/>
              <a:sym typeface="Helvetica Neue"/>
            </a:endParaRPr>
          </a:p>
          <a:p>
            <a:pPr marL="285750" marR="0" indent="-28575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ea typeface="+mn-ea"/>
              <a:cs typeface="+mn-cs"/>
              <a:sym typeface="Helvetica Neue"/>
            </a:endParaRPr>
          </a:p>
          <a:p>
            <a:pPr marR="0" algn="l" defTabSz="2438338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ea typeface="+mn-ea"/>
              <a:cs typeface="+mn-cs"/>
              <a:sym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552DA-ADA6-427A-B98A-975403B2C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549" y="2392014"/>
            <a:ext cx="7394193" cy="556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A7FCBB-59BC-4F1A-9B23-2D0406224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846" y="5735243"/>
            <a:ext cx="7319103" cy="5565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D870BD-E4C9-4227-82A8-DC5A054AC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9846" y="4347616"/>
            <a:ext cx="7250607" cy="58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52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285F-9773-408C-93C4-734B364B0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 2006 -- TEST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A47BD5F8-A0A7-45CE-82E3-26CB25463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941706"/>
            <a:ext cx="8337550" cy="363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58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1C11E0-C6AC-4C42-A8A9-309C036E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Support  RISC-V Prefetch Instructions in Gem5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73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A6A8124-2A21-8F0E-CF30-F469675E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70" y="509922"/>
            <a:ext cx="11010816" cy="776037"/>
          </a:xfrm>
        </p:spPr>
        <p:txBody>
          <a:bodyPr/>
          <a:lstStyle/>
          <a:p>
            <a:r>
              <a:rPr lang="en-US" dirty="0"/>
              <a:t>Add RISCV Prefetch Instructions in Gem5 -- Decode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CC2303-9880-48D3-9316-6612BDC566A7}"/>
              </a:ext>
            </a:extLst>
          </p:cNvPr>
          <p:cNvSpPr txBox="1"/>
          <p:nvPr/>
        </p:nvSpPr>
        <p:spPr>
          <a:xfrm>
            <a:off x="45050" y="1484492"/>
            <a:ext cx="5770811" cy="4159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>
              <a:spcBef>
                <a:spcPts val="3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decode QUADRANT </a:t>
            </a:r>
            <a:r>
              <a:rPr lang="en-US" sz="11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BDD6"/>
                </a:solidFill>
                <a:effectLst/>
                <a:latin typeface="Consolas" panose="020B0609020204030204" pitchFamily="49" charset="0"/>
              </a:rPr>
              <a:t>Unknown</a:t>
            </a:r>
            <a:r>
              <a:rPr lang="en-US" sz="11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1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unknown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0x03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: decode OPCODE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…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0x04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: decode FUNCT3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0x6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: decode RD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0x00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: decode PFTYPE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format </a:t>
            </a:r>
            <a:r>
              <a:rPr lang="en-US" sz="11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PrefetchOp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0x0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Prefetch_i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{{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    }}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inst_flags</a:t>
            </a:r>
            <a:r>
              <a:rPr lang="en-US" sz="11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IsInstPrefetch</a:t>
            </a:r>
            <a:r>
              <a:rPr lang="en-US" sz="11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mem_flags</a:t>
            </a:r>
            <a:r>
              <a:rPr lang="en-US" sz="11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=PREFETCH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0x1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Prefetch_r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{{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    }}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inst_flags</a:t>
            </a:r>
            <a:r>
              <a:rPr lang="en-US" sz="11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IsDataPrefetch</a:t>
            </a:r>
            <a:r>
              <a:rPr lang="en-US" sz="11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mem_flags</a:t>
            </a:r>
            <a:r>
              <a:rPr lang="en-US" sz="11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=PREFETCH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0x3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Prefetch_w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{{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    }}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inst_flags</a:t>
            </a:r>
            <a:r>
              <a:rPr lang="en-US" sz="11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IsDataPrefetch</a:t>
            </a:r>
            <a:r>
              <a:rPr lang="en-US" sz="11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mem_flags</a:t>
            </a:r>
            <a:r>
              <a:rPr lang="en-US" sz="11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=PF_EXCLUSIVE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b="0" dirty="0" err="1">
                <a:solidFill>
                  <a:srgbClr val="00BDD6"/>
                </a:solidFill>
                <a:effectLst/>
                <a:latin typeface="Consolas" panose="020B0609020204030204" pitchFamily="49" charset="0"/>
              </a:rPr>
              <a:t>IOp</a:t>
            </a:r>
            <a:r>
              <a:rPr lang="en-US" sz="11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ori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{{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    Rd </a:t>
            </a: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Rs1 </a:t>
            </a: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imm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}}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uint64_t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br>
              <a:rPr lang="en-US" sz="11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545E14-62B8-446E-A387-970B1722359D}"/>
              </a:ext>
            </a:extLst>
          </p:cNvPr>
          <p:cNvSpPr/>
          <p:nvPr/>
        </p:nvSpPr>
        <p:spPr>
          <a:xfrm>
            <a:off x="571370" y="2258750"/>
            <a:ext cx="5351035" cy="2852201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AA75EF-D693-4F5D-865C-82F580A5B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719" y="2770123"/>
            <a:ext cx="5463848" cy="411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D797B-306A-419C-81CD-DCA0F6B53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64" b="-9622"/>
          <a:stretch/>
        </p:blipFill>
        <p:spPr>
          <a:xfrm>
            <a:off x="6096000" y="3567619"/>
            <a:ext cx="5626415" cy="18904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9F39BEA-7850-4E27-A702-CAF67E2FD4F5}"/>
              </a:ext>
            </a:extLst>
          </p:cNvPr>
          <p:cNvSpPr/>
          <p:nvPr/>
        </p:nvSpPr>
        <p:spPr>
          <a:xfrm>
            <a:off x="9616338" y="2525197"/>
            <a:ext cx="1035513" cy="135040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3234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A6A8124-2A21-8F0E-CF30-F469675E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70" y="509922"/>
            <a:ext cx="11010816" cy="776037"/>
          </a:xfrm>
        </p:spPr>
        <p:txBody>
          <a:bodyPr/>
          <a:lstStyle/>
          <a:p>
            <a:r>
              <a:rPr lang="en-US" dirty="0"/>
              <a:t>Add RISCV Prefetch Instructions in Gem5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03521-3B85-49DD-84AA-47EC1E144CCF}"/>
              </a:ext>
            </a:extLst>
          </p:cNvPr>
          <p:cNvSpPr txBox="1"/>
          <p:nvPr/>
        </p:nvSpPr>
        <p:spPr>
          <a:xfrm>
            <a:off x="80237" y="1964316"/>
            <a:ext cx="5242661" cy="30336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E641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Prefetch_i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PrefetchOp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sz="1200" b="0" i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RegId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srcRegIdxArr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RegId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destRegIdxArr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2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 i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/// Constructor.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1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Prefetch_i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ExtMachInst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machInst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2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Fault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ExecContext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BDD6"/>
                </a:solidFill>
                <a:effectLst/>
                <a:latin typeface="Consolas" panose="020B0609020204030204" pitchFamily="49" charset="0"/>
              </a:rPr>
              <a:t>Trace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InstRecord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Fault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initiateAcc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ExecContext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BDD6"/>
                </a:solidFill>
                <a:effectLst/>
                <a:latin typeface="Consolas" panose="020B0609020204030204" pitchFamily="49" charset="0"/>
              </a:rPr>
              <a:t>Trace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InstRecord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Fault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completeAcc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PacketPtr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ExecContext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200" b="0" dirty="0">
                <a:solidFill>
                  <a:srgbClr val="00BDD6"/>
                </a:solidFill>
                <a:effectLst/>
                <a:latin typeface="Consolas" panose="020B0609020204030204" pitchFamily="49" charset="0"/>
              </a:rPr>
              <a:t>Trace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InstRecord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1AB27-1124-4F3F-B2BE-03D4EEE93217}"/>
              </a:ext>
            </a:extLst>
          </p:cNvPr>
          <p:cNvSpPr txBox="1"/>
          <p:nvPr/>
        </p:nvSpPr>
        <p:spPr>
          <a:xfrm>
            <a:off x="5748306" y="1777778"/>
            <a:ext cx="6094990" cy="330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200" b="0" i="1" dirty="0" err="1">
                <a:solidFill>
                  <a:srgbClr val="00BDD6"/>
                </a:solidFill>
                <a:effectLst/>
                <a:latin typeface="Consolas" panose="020B0609020204030204" pitchFamily="49" charset="0"/>
              </a:rPr>
              <a:t>Prefetch_i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Prefetch_i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ExtMachInst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machInst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PrefetchOp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Prefetch_i</a:t>
            </a:r>
            <a:r>
              <a:rPr lang="en-US" sz="12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machInst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MemReadOp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 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setRegIdxArrays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1" dirty="0" err="1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reinterpret_cast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RegIdArrayPtr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200" b="0" dirty="0">
                <a:solidFill>
                  <a:srgbClr val="00BDD6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00BDD6"/>
                </a:solidFill>
                <a:effectLst/>
                <a:latin typeface="Consolas" panose="020B0609020204030204" pitchFamily="49" charset="0"/>
              </a:rPr>
              <a:t>remove_pointer_t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E64100"/>
                </a:solidFill>
                <a:effectLst/>
                <a:latin typeface="Consolas" panose="020B0609020204030204" pitchFamily="49" charset="0"/>
              </a:rPr>
              <a:t>decltype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 dirty="0">
                <a:solidFill>
                  <a:srgbClr val="E6410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)&gt;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srcRegIdxArr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),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1" dirty="0" err="1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reinterpret_cast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RegIdArrayPtr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200" b="0" dirty="0">
                <a:solidFill>
                  <a:srgbClr val="00BDD6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00BDD6"/>
                </a:solidFill>
                <a:effectLst/>
                <a:latin typeface="Consolas" panose="020B0609020204030204" pitchFamily="49" charset="0"/>
              </a:rPr>
              <a:t>remove_pointer_t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 err="1">
                <a:solidFill>
                  <a:srgbClr val="E64100"/>
                </a:solidFill>
                <a:effectLst/>
                <a:latin typeface="Consolas" panose="020B0609020204030204" pitchFamily="49" charset="0"/>
              </a:rPr>
              <a:t>decltype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 dirty="0">
                <a:solidFill>
                  <a:srgbClr val="E6410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)&gt;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destRegIdxArr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setSrcRegIdx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numSrcRegs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RS1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RegId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RegId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IntRegClass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RS1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flags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IsInstPrefetch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flags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IsInteger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flags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IsLoad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memAccessFlags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BDD6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PREFETCH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offset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sext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IMM5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IMM7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&lt;&lt;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));;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95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A6A8124-2A21-8F0E-CF30-F469675E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70" y="509922"/>
            <a:ext cx="11010816" cy="776037"/>
          </a:xfrm>
        </p:spPr>
        <p:txBody>
          <a:bodyPr/>
          <a:lstStyle/>
          <a:p>
            <a:r>
              <a:rPr lang="en-US" dirty="0"/>
              <a:t>Add RISCV Prefetch Instructions in Gem5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03521-3B85-49DD-84AA-47EC1E144CCF}"/>
              </a:ext>
            </a:extLst>
          </p:cNvPr>
          <p:cNvSpPr txBox="1"/>
          <p:nvPr/>
        </p:nvSpPr>
        <p:spPr>
          <a:xfrm>
            <a:off x="80237" y="1964316"/>
            <a:ext cx="5242661" cy="34768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Fault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400" b="0" i="1" dirty="0" err="1">
                <a:solidFill>
                  <a:srgbClr val="00BDD6"/>
                </a:solidFill>
                <a:effectLst/>
                <a:latin typeface="Consolas" panose="020B0609020204030204" pitchFamily="49" charset="0"/>
              </a:rPr>
              <a:t>Prefetch_i</a:t>
            </a:r>
            <a:r>
              <a:rPr lang="en-US" sz="14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execute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ExecContext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xc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BDD6"/>
                </a:solidFill>
                <a:effectLst/>
                <a:latin typeface="Consolas" panose="020B0609020204030204" pitchFamily="49" charset="0"/>
              </a:rPr>
              <a:t>Trace</a:t>
            </a:r>
            <a:r>
              <a:rPr lang="en-US" sz="14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InstRecord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traceData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const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Addr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EA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4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uint64_t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Rs1 </a:t>
            </a:r>
            <a:r>
              <a:rPr lang="en-US" sz="14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int32_t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Mem </a:t>
            </a:r>
            <a:r>
              <a:rPr lang="en-US" sz="14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{};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Rs1 </a:t>
            </a:r>
            <a:r>
              <a:rPr lang="en-US" sz="14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xc</a:t>
            </a:r>
            <a:r>
              <a:rPr lang="en-US" sz="14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getRegOperand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i="1" dirty="0">
                <a:solidFill>
                  <a:srgbClr val="E6410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EA </a:t>
            </a:r>
            <a:r>
              <a:rPr lang="en-US" sz="14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Rs1 </a:t>
            </a:r>
            <a:r>
              <a:rPr lang="en-US" sz="14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offset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;;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4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readMemAtomicLE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xc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traceData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EA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Mem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memAccessFlags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4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NoFault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71AB27-1124-4F3F-B2BE-03D4EEE93217}"/>
              </a:ext>
            </a:extLst>
          </p:cNvPr>
          <p:cNvSpPr txBox="1"/>
          <p:nvPr/>
        </p:nvSpPr>
        <p:spPr>
          <a:xfrm>
            <a:off x="5487196" y="1706057"/>
            <a:ext cx="6094990" cy="38902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Fault</a:t>
            </a:r>
            <a:r>
              <a:rPr lang="en-US" sz="1400" dirty="0">
                <a:solidFill>
                  <a:srgbClr val="005661"/>
                </a:solidFill>
                <a:latin typeface="Consolas" panose="020B0609020204030204" pitchFamily="49" charset="0"/>
              </a:rPr>
              <a:t> </a:t>
            </a:r>
            <a:r>
              <a:rPr lang="en-US" sz="1400" b="0" i="1" dirty="0" err="1">
                <a:solidFill>
                  <a:srgbClr val="00BDD6"/>
                </a:solidFill>
                <a:effectLst/>
                <a:latin typeface="Consolas" panose="020B0609020204030204" pitchFamily="49" charset="0"/>
              </a:rPr>
              <a:t>Prefetch_i</a:t>
            </a:r>
            <a:r>
              <a:rPr lang="en-US" sz="14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initiateAcc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ExecContext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xc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>
                <a:solidFill>
                  <a:srgbClr val="00BDD6"/>
                </a:solidFill>
                <a:effectLst/>
                <a:latin typeface="Consolas" panose="020B0609020204030204" pitchFamily="49" charset="0"/>
              </a:rPr>
              <a:t>Trace</a:t>
            </a:r>
            <a:r>
              <a:rPr lang="en-US" sz="14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InstRecord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traceData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i="1" dirty="0">
                <a:solidFill>
                  <a:srgbClr val="005661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Addr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EA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4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uint64_t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Rs1 </a:t>
            </a:r>
            <a:r>
              <a:rPr lang="en-US" sz="14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int32_t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Mem </a:t>
            </a:r>
            <a:r>
              <a:rPr lang="en-US" sz="14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{};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Rs1 </a:t>
            </a:r>
            <a:r>
              <a:rPr lang="en-US" sz="14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xc</a:t>
            </a:r>
            <a:r>
              <a:rPr lang="en-US" sz="14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4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getRegOperand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i="1" dirty="0">
                <a:solidFill>
                  <a:srgbClr val="E64100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EA </a:t>
            </a:r>
            <a:r>
              <a:rPr lang="en-US" sz="14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Rs1 </a:t>
            </a:r>
            <a:r>
              <a:rPr lang="en-US" sz="14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offset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;;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4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initiateMemRead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xc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traceData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EA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Mem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memAccessFlags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4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Fault</a:t>
            </a:r>
            <a:r>
              <a:rPr lang="en-US" sz="1400" dirty="0">
                <a:solidFill>
                  <a:srgbClr val="005661"/>
                </a:solidFill>
                <a:latin typeface="Consolas" panose="020B0609020204030204" pitchFamily="49" charset="0"/>
              </a:rPr>
              <a:t> </a:t>
            </a:r>
            <a:r>
              <a:rPr lang="en-US" sz="1400" b="0" i="1" dirty="0" err="1">
                <a:solidFill>
                  <a:srgbClr val="00BDD6"/>
                </a:solidFill>
                <a:effectLst/>
                <a:latin typeface="Consolas" panose="020B0609020204030204" pitchFamily="49" charset="0"/>
              </a:rPr>
              <a:t>Prefetch_i</a:t>
            </a:r>
            <a:r>
              <a:rPr lang="en-US" sz="14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completeAcc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4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PacketPtr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pkt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4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ExecContext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xc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400" dirty="0">
                <a:solidFill>
                  <a:srgbClr val="005661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BDD6"/>
                </a:solidFill>
                <a:effectLst/>
                <a:latin typeface="Consolas" panose="020B0609020204030204" pitchFamily="49" charset="0"/>
              </a:rPr>
              <a:t>Trace</a:t>
            </a:r>
            <a:r>
              <a:rPr lang="en-US" sz="14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4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InstRecord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4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traceData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400" i="1" dirty="0">
                <a:solidFill>
                  <a:srgbClr val="005661"/>
                </a:solidFill>
                <a:latin typeface="Consolas" panose="020B0609020204030204" pitchFamily="49" charset="0"/>
              </a:rPr>
              <a:t> 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4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4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NoFault</a:t>
            </a: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4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229021-2F88-4EF8-A027-680257559A8B}"/>
              </a:ext>
            </a:extLst>
          </p:cNvPr>
          <p:cNvSpPr txBox="1"/>
          <p:nvPr/>
        </p:nvSpPr>
        <p:spPr>
          <a:xfrm>
            <a:off x="199835" y="1440471"/>
            <a:ext cx="210130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Atomic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256DA9-4C31-4541-BD42-E3B8793B9489}"/>
              </a:ext>
            </a:extLst>
          </p:cNvPr>
          <p:cNvSpPr txBox="1"/>
          <p:nvPr/>
        </p:nvSpPr>
        <p:spPr>
          <a:xfrm>
            <a:off x="5590354" y="1357508"/>
            <a:ext cx="2101304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Timing</a:t>
            </a:r>
          </a:p>
        </p:txBody>
      </p:sp>
    </p:spTree>
    <p:extLst>
      <p:ext uri="{BB962C8B-B14F-4D97-AF65-F5344CB8AC3E}">
        <p14:creationId xmlns:p14="http://schemas.microsoft.com/office/powerpoint/2010/main" val="160480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A6A8124-2A21-8F0E-CF30-F469675E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70" y="509922"/>
            <a:ext cx="11010816" cy="776037"/>
          </a:xfrm>
        </p:spPr>
        <p:txBody>
          <a:bodyPr/>
          <a:lstStyle/>
          <a:p>
            <a:r>
              <a:rPr lang="en-US" dirty="0"/>
              <a:t>Gem5’s Trap Handling for Prefetch Instructions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03521-3B85-49DD-84AA-47EC1E144CCF}"/>
              </a:ext>
            </a:extLst>
          </p:cNvPr>
          <p:cNvSpPr txBox="1"/>
          <p:nvPr/>
        </p:nvSpPr>
        <p:spPr>
          <a:xfrm>
            <a:off x="1568409" y="1365338"/>
            <a:ext cx="8623216" cy="43288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1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void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i="1" dirty="0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IEW</a:t>
            </a:r>
            <a:r>
              <a:rPr lang="en-US" sz="11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executeInsts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inst</a:t>
            </a:r>
            <a:r>
              <a:rPr lang="en-US" sz="1100" b="1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isMemRef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inst</a:t>
            </a:r>
            <a:r>
              <a:rPr lang="en-US" sz="1100" b="1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isAtomic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            …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inst</a:t>
            </a:r>
            <a:r>
              <a:rPr lang="en-US" sz="1100" b="1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isLoad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fault </a:t>
            </a:r>
            <a:r>
              <a:rPr lang="en-US" sz="1100" b="1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i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ldstQueue</a:t>
            </a:r>
            <a:r>
              <a:rPr lang="en-US" sz="1100" b="0" dirty="0" err="1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executeLoad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inst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1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inst</a:t>
            </a:r>
            <a:r>
              <a:rPr lang="en-US" sz="1100" b="1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isTranslationDelayed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&amp;&amp;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    fault </a:t>
            </a:r>
            <a:r>
              <a:rPr lang="en-US" sz="1100" b="1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NoFault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                // A </a:t>
            </a:r>
            <a:r>
              <a:rPr lang="en-US" sz="1100" b="0" i="1" dirty="0" err="1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hw</a:t>
            </a:r>
            <a:r>
              <a:rPr lang="en-US" sz="11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 page table walk is currently going on; the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                // instruction must be deferred.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DPRINTF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IEW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"Execute: Delayed translation, deferring "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sz="11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"load.</a:t>
            </a:r>
            <a:r>
              <a:rPr lang="en-US" sz="1100" b="0" dirty="0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sz="11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0" i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instQueue</a:t>
            </a:r>
            <a:r>
              <a:rPr lang="en-US" sz="1100" b="0" dirty="0" err="1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deferMemInst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inst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continue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1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inst</a:t>
            </a:r>
            <a:r>
              <a:rPr lang="en-US" sz="1100" b="1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100" b="1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isDataPrefetch</a:t>
            </a:r>
            <a:r>
              <a:rPr lang="en-US" sz="11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inst</a:t>
            </a:r>
            <a:r>
              <a:rPr lang="en-US" sz="1100" b="1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100" b="1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isInstPrefetch</a:t>
            </a:r>
            <a:r>
              <a:rPr lang="en-US" sz="11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100" b="1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100" b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inst</a:t>
            </a:r>
            <a:r>
              <a:rPr lang="en-US" sz="1100" b="1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100" b="1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fault</a:t>
            </a: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NoFault</a:t>
            </a:r>
            <a:r>
              <a:rPr lang="en-US" sz="11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100" b="1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1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100" b="1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4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1CFBED1-0687-434B-902B-697D32A06DE2}"/>
              </a:ext>
            </a:extLst>
          </p:cNvPr>
          <p:cNvSpPr/>
          <p:nvPr/>
        </p:nvSpPr>
        <p:spPr>
          <a:xfrm>
            <a:off x="2731089" y="4602278"/>
            <a:ext cx="4493277" cy="629786"/>
          </a:xfrm>
          <a:prstGeom prst="roundRect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7079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A6A8124-2A21-8F0E-CF30-F469675E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70" y="509922"/>
            <a:ext cx="11010816" cy="776037"/>
          </a:xfrm>
        </p:spPr>
        <p:txBody>
          <a:bodyPr/>
          <a:lstStyle/>
          <a:p>
            <a:r>
              <a:rPr lang="en-US" dirty="0"/>
              <a:t>Gem5’s </a:t>
            </a:r>
            <a:r>
              <a:rPr lang="en-US" dirty="0" err="1"/>
              <a:t>MemAcc</a:t>
            </a:r>
            <a:r>
              <a:rPr lang="en-US" dirty="0"/>
              <a:t> Handling for Prefetch Instructions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703521-3B85-49DD-84AA-47EC1E144CCF}"/>
              </a:ext>
            </a:extLst>
          </p:cNvPr>
          <p:cNvSpPr txBox="1"/>
          <p:nvPr/>
        </p:nvSpPr>
        <p:spPr>
          <a:xfrm>
            <a:off x="571370" y="1769774"/>
            <a:ext cx="3942213" cy="37117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2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MemCmd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1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makeReadCmd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RequestPtr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200" b="1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isHTMCmd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200" b="1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isHTMAbort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MemCmd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HTMAbort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MemCmd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HTMReq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200" b="1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isLLSC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MemCmd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LoadLockedReq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200" b="1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isPrefetchEx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MemCmd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SoftPFExReq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200" b="1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isPrefetch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MemCmd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SoftPFReq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200" b="1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isLockedRMW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MemCmd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LockedRMWReadReq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MemCmd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ReadReq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900F6-148B-413E-A28F-5AFC57945FF8}"/>
              </a:ext>
            </a:extLst>
          </p:cNvPr>
          <p:cNvSpPr txBox="1"/>
          <p:nvPr/>
        </p:nvSpPr>
        <p:spPr>
          <a:xfrm>
            <a:off x="5462178" y="1876233"/>
            <a:ext cx="6029892" cy="330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2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MemCmd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dirty="0" err="1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CommandInfo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 err="1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MemCmd</a:t>
            </a:r>
            <a:r>
              <a:rPr lang="en-US" sz="12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200" b="0" i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commandInfo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spcBef>
                <a:spcPts val="200"/>
              </a:spcBef>
            </a:pPr>
            <a:r>
              <a:rPr lang="en-US" sz="12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/* </a:t>
            </a:r>
            <a:r>
              <a:rPr lang="en-US" sz="1200" b="0" i="1" dirty="0" err="1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SoftPFReq</a:t>
            </a:r>
            <a:r>
              <a:rPr lang="en-US" sz="12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 */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IsRead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IsRequest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IsSWPrefetch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NeedsResponse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SoftPFResp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SoftPFReq</a:t>
            </a:r>
            <a:r>
              <a:rPr lang="en-US" sz="12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/* </a:t>
            </a:r>
            <a:r>
              <a:rPr lang="en-US" sz="1200" b="0" i="1" dirty="0" err="1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SoftPFExReq</a:t>
            </a:r>
            <a:r>
              <a:rPr lang="en-US" sz="12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 */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IsRead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NeedsWritable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IsInvalidate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IsRequest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IsSWPrefetch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NeedsResponse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SoftPFResp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SoftPFExReq</a:t>
            </a:r>
            <a:r>
              <a:rPr lang="en-US" sz="12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/* </a:t>
            </a:r>
            <a:r>
              <a:rPr lang="en-US" sz="1200" b="0" i="1" dirty="0" err="1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HardPFReq</a:t>
            </a:r>
            <a:r>
              <a:rPr lang="en-US" sz="12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 */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IsRead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IsRequest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IsHWPrefetch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NeedsResponse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FromCache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HardPFResp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HardPFReq</a:t>
            </a:r>
            <a:r>
              <a:rPr lang="en-US" sz="12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/* </a:t>
            </a:r>
            <a:r>
              <a:rPr lang="en-US" sz="1200" b="0" i="1" dirty="0" err="1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SoftPFResp</a:t>
            </a:r>
            <a:r>
              <a:rPr lang="en-US" sz="12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 */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IsRead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IsResponse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IsSWPrefetch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HasData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InvalidCmd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SoftPFResp</a:t>
            </a:r>
            <a:r>
              <a:rPr lang="en-US" sz="12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4D57"/>
                </a:solidFill>
                <a:latin typeface="Consolas" panose="020B0609020204030204" pitchFamily="49" charset="0"/>
              </a:rPr>
              <a:t>...</a:t>
            </a: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BE19CC-7E1E-4E59-B17D-5587AAF8CC96}"/>
              </a:ext>
            </a:extLst>
          </p:cNvPr>
          <p:cNvSpPr txBox="1"/>
          <p:nvPr/>
        </p:nvSpPr>
        <p:spPr>
          <a:xfrm>
            <a:off x="5590266" y="1355947"/>
            <a:ext cx="97302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chemeClr val="tx2"/>
                </a:solidFill>
              </a:rPr>
              <a:t>packet.cc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6B0D56-C8E1-4532-BC5A-2DED2458D927}"/>
              </a:ext>
            </a:extLst>
          </p:cNvPr>
          <p:cNvSpPr txBox="1"/>
          <p:nvPr/>
        </p:nvSpPr>
        <p:spPr>
          <a:xfrm>
            <a:off x="648963" y="1372199"/>
            <a:ext cx="1021113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 err="1">
                <a:solidFill>
                  <a:schemeClr val="tx2"/>
                </a:solidFill>
              </a:rPr>
              <a:t>packet.hh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0395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A6A8124-2A21-8F0E-CF30-F469675E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70" y="509922"/>
            <a:ext cx="11010816" cy="776037"/>
          </a:xfrm>
        </p:spPr>
        <p:txBody>
          <a:bodyPr/>
          <a:lstStyle/>
          <a:p>
            <a:r>
              <a:rPr lang="en-US" dirty="0"/>
              <a:t>Gem5’s </a:t>
            </a:r>
            <a:r>
              <a:rPr lang="en-US" dirty="0" err="1"/>
              <a:t>MemAcc</a:t>
            </a:r>
            <a:r>
              <a:rPr lang="en-US" dirty="0"/>
              <a:t> Handling for Prefetch Instructions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6B0D56-C8E1-4532-BC5A-2DED2458D927}"/>
              </a:ext>
            </a:extLst>
          </p:cNvPr>
          <p:cNvSpPr txBox="1"/>
          <p:nvPr/>
        </p:nvSpPr>
        <p:spPr>
          <a:xfrm>
            <a:off x="243235" y="1866947"/>
            <a:ext cx="880049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solidFill>
                  <a:schemeClr val="tx2"/>
                </a:solidFill>
              </a:rPr>
              <a:t>cache.cc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159564-E451-40E1-8888-56A0E3FB2FD3}"/>
              </a:ext>
            </a:extLst>
          </p:cNvPr>
          <p:cNvSpPr txBox="1"/>
          <p:nvPr/>
        </p:nvSpPr>
        <p:spPr>
          <a:xfrm>
            <a:off x="5324411" y="1512076"/>
            <a:ext cx="6278174" cy="44140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sz="11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mshr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        // copy the request and create a new </a:t>
            </a:r>
            <a:r>
              <a:rPr lang="en-US" sz="1100" b="0" i="1" dirty="0" err="1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SoftPFReq</a:t>
            </a:r>
            <a:r>
              <a:rPr lang="en-US" sz="11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 packet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 err="1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RequestPtr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req </a:t>
            </a: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BDD6"/>
                </a:solidFill>
                <a:effectLst/>
                <a:latin typeface="Consolas" panose="020B0609020204030204" pitchFamily="49" charset="0"/>
              </a:rPr>
              <a:t>std</a:t>
            </a:r>
            <a:r>
              <a:rPr lang="en-US" sz="11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make_shared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pkt</a:t>
            </a:r>
            <a:r>
              <a:rPr lang="en-US" sz="11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1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1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getPaddr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                                    </a:t>
            </a: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pkt</a:t>
            </a:r>
            <a:r>
              <a:rPr lang="en-US" sz="11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1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1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                                    </a:t>
            </a: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pkt</a:t>
            </a:r>
            <a:r>
              <a:rPr lang="en-US" sz="11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1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1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getFlags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(),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                                        </a:t>
            </a: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pkt</a:t>
            </a:r>
            <a:r>
              <a:rPr lang="en-US" sz="11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100" b="0" i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1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requestorId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pf </a:t>
            </a: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Packet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pkt</a:t>
            </a:r>
            <a:r>
              <a:rPr lang="en-US" sz="11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100" b="0" i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pf</a:t>
            </a:r>
            <a:r>
              <a:rPr lang="en-US" sz="11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1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allocate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pf</a:t>
            </a:r>
            <a:r>
              <a:rPr lang="en-US" sz="11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matchAddr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pkt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1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assert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pf</a:t>
            </a:r>
            <a:r>
              <a:rPr lang="en-US" sz="11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pkt</a:t>
            </a:r>
            <a:r>
              <a:rPr lang="en-US" sz="11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br>
              <a:rPr lang="en-US" sz="11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pkt</a:t>
            </a:r>
            <a:r>
              <a:rPr lang="en-US" sz="11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makeTimingResponse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1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    // </a:t>
            </a:r>
            <a:r>
              <a:rPr lang="en-US" sz="1100" b="0" i="1" dirty="0" err="1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request_time</a:t>
            </a:r>
            <a:r>
              <a:rPr lang="en-US" sz="11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 is used here, taking into account </a:t>
            </a:r>
            <a:r>
              <a:rPr lang="en-US" sz="1100" b="0" i="1" dirty="0" err="1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en-US" sz="11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 and the delay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    // charged if the packet comes from the </a:t>
            </a:r>
            <a:r>
              <a:rPr lang="en-US" sz="1100" b="0" i="1" dirty="0" err="1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xbar</a:t>
            </a:r>
            <a:r>
              <a:rPr lang="en-US" sz="11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i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cpuSidePort</a:t>
            </a:r>
            <a:r>
              <a:rPr lang="en-US" sz="1100" b="0" dirty="0" err="1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schedTimingResp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pkt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request_time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1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    // If an outstanding request is in progress (we found an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    // MSHR) this is set to null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pkt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pf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1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100" b="0" dirty="0" err="1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BaseCache</a:t>
            </a:r>
            <a:r>
              <a:rPr lang="en-US" sz="11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handleTimingReqMiss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pkt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mshr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blk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forward_time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dirty="0">
                <a:solidFill>
                  <a:srgbClr val="FA8900"/>
                </a:solidFill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request_time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5661"/>
                </a:solidFill>
                <a:latin typeface="Consolas" panose="020B0609020204030204" pitchFamily="49" charset="0"/>
              </a:rPr>
              <a:t>}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A3BF5E-731D-4541-B416-51FE2CC502A3}"/>
              </a:ext>
            </a:extLst>
          </p:cNvPr>
          <p:cNvSpPr txBox="1"/>
          <p:nvPr/>
        </p:nvSpPr>
        <p:spPr>
          <a:xfrm>
            <a:off x="49959" y="2344562"/>
            <a:ext cx="5274452" cy="31936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100" b="0" i="1" dirty="0">
                <a:solidFill>
                  <a:srgbClr val="B3694D"/>
                </a:solidFill>
                <a:effectLst/>
                <a:latin typeface="Consolas" panose="020B0609020204030204" pitchFamily="49" charset="0"/>
              </a:rPr>
              <a:t>void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i="1" dirty="0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Cache</a:t>
            </a:r>
            <a:r>
              <a:rPr lang="en-US" sz="1100" b="1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handleTimingReqMiss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PacketPtr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pkt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CacheBlk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blk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Tick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forward_time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Tick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request_time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005661"/>
                </a:solidFill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spcBef>
                <a:spcPts val="200"/>
              </a:spcBef>
            </a:pPr>
            <a:endParaRPr lang="en-US" sz="1100" b="1" dirty="0">
              <a:solidFill>
                <a:srgbClr val="FF5792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// Software prefetch handling: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// To keep the core from waiting on data it won't look at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// anyway, send back a response with dummy data. Miss handling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// will continue asynchronously. Unfortunately, the core will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// insist upon freeing original Packet/Request, so we have to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// create a new pair with a different lifecycle. Note that this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// processing happens before any MSHR munging on the behalf of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// this request because this new Request will be the one stored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0" i="1" dirty="0">
                <a:solidFill>
                  <a:srgbClr val="8CA6A6"/>
                </a:solidFill>
                <a:effectLst/>
                <a:latin typeface="Consolas" panose="020B0609020204030204" pitchFamily="49" charset="0"/>
              </a:rPr>
              <a:t>    // into the MSHRs, not the original.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    if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1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pkt</a:t>
            </a:r>
            <a:r>
              <a:rPr lang="en-US" sz="11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1100" b="0" i="1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sz="1100" b="0" dirty="0" err="1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isSWPrefetch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spcBef>
                <a:spcPts val="200"/>
              </a:spcBef>
            </a:pP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100" b="0" dirty="0" err="1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PacketPtr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pf </a:t>
            </a:r>
            <a:r>
              <a:rPr lang="en-US" sz="11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11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endParaRPr lang="en-US" sz="11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67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A6A8124-2A21-8F0E-CF30-F469675E2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70" y="509922"/>
            <a:ext cx="11010816" cy="776037"/>
          </a:xfrm>
        </p:spPr>
        <p:txBody>
          <a:bodyPr/>
          <a:lstStyle/>
          <a:p>
            <a:r>
              <a:rPr lang="en-US" dirty="0"/>
              <a:t>RISCV-GNU-Toolchain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C843F0-0049-425B-A0BE-C1A93482757E}"/>
              </a:ext>
            </a:extLst>
          </p:cNvPr>
          <p:cNvSpPr txBox="1"/>
          <p:nvPr/>
        </p:nvSpPr>
        <p:spPr>
          <a:xfrm>
            <a:off x="141314" y="1834558"/>
            <a:ext cx="6094990" cy="21770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MATCH_PREFETCH_I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0x6013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MASK_PREFETCH_I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0x1f07fff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MATCH_PREFETCH_R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0x106013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MASK_PREFETCH_R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0x1f07fff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MATCH_PREFETCH_W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0x306013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MASK_PREFETCH_W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0x1f07fff</a:t>
            </a:r>
          </a:p>
          <a:p>
            <a:pPr>
              <a:spcBef>
                <a:spcPts val="200"/>
              </a:spcBef>
            </a:pPr>
            <a:endParaRPr lang="en-US" sz="1200" dirty="0">
              <a:solidFill>
                <a:srgbClr val="5842FF"/>
              </a:solidFill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DECLARE_INSN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prefetch_i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MATCH_PREFETCH_I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MASK_PREFETCH_I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DECLARE_INSN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prefetch_r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MATCH_PREFETCH_R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MASK_PREFETCH_R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DECLARE_INSN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prefetch_w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MATCH_PREFETCH_W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MASK_PREFETCH_W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83F10-2CEA-4CDC-B279-5DD9851D5445}"/>
              </a:ext>
            </a:extLst>
          </p:cNvPr>
          <p:cNvSpPr txBox="1"/>
          <p:nvPr/>
        </p:nvSpPr>
        <p:spPr>
          <a:xfrm>
            <a:off x="200903" y="1421759"/>
            <a:ext cx="4312078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 anchorCtr="0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riscv-binutils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/include/opcode/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riscv-opc.h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B5A0F-8F82-49D8-B571-ADC7451125E2}"/>
              </a:ext>
            </a:extLst>
          </p:cNvPr>
          <p:cNvSpPr txBox="1"/>
          <p:nvPr/>
        </p:nvSpPr>
        <p:spPr>
          <a:xfrm>
            <a:off x="141314" y="4800295"/>
            <a:ext cx="8778628" cy="1767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US" sz="1200" b="0" i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E64100"/>
                </a:solidFill>
                <a:effectLst/>
                <a:latin typeface="Consolas" panose="020B0609020204030204" pitchFamily="49" charset="0"/>
              </a:rPr>
              <a:t>struct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94F0"/>
                </a:solidFill>
                <a:effectLst/>
                <a:latin typeface="Consolas" panose="020B0609020204030204" pitchFamily="49" charset="0"/>
              </a:rPr>
              <a:t>riscv_opcode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riscv_opcodes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[]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FF5792"/>
                </a:solidFill>
                <a:effectLst/>
                <a:latin typeface="Consolas" panose="020B0609020204030204" pitchFamily="49" charset="0"/>
              </a:rPr>
              <a:t>=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"prefetch.i"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INSN_CLASS_I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"q(s)"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sz="1200" b="0" dirty="0">
                <a:solidFill>
                  <a:srgbClr val="A88C00"/>
                </a:solidFill>
                <a:effectLst/>
                <a:latin typeface="Consolas" panose="020B0609020204030204" pitchFamily="49" charset="0"/>
              </a:rPr>
              <a:t>MATCH_PREFETCH_I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88C00"/>
                </a:solidFill>
                <a:effectLst/>
                <a:latin typeface="Consolas" panose="020B0609020204030204" pitchFamily="49" charset="0"/>
              </a:rPr>
              <a:t>MASK_PREFETCH_I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match_opcode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"prefetch.r"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INSN_CLASS_I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"q(s)"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sz="1200" b="0" dirty="0">
                <a:solidFill>
                  <a:srgbClr val="A88C00"/>
                </a:solidFill>
                <a:effectLst/>
                <a:latin typeface="Consolas" panose="020B0609020204030204" pitchFamily="49" charset="0"/>
              </a:rPr>
              <a:t>MATCH_PREFETCH_R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88C00"/>
                </a:solidFill>
                <a:effectLst/>
                <a:latin typeface="Consolas" panose="020B0609020204030204" pitchFamily="49" charset="0"/>
              </a:rPr>
              <a:t>MASK_PREFETCH_R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match_opcode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},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2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"prefetch.w"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64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INSN_CLASS_I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B368"/>
                </a:solidFill>
                <a:effectLst/>
                <a:latin typeface="Consolas" panose="020B0609020204030204" pitchFamily="49" charset="0"/>
              </a:rPr>
              <a:t>"q(s)"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     </a:t>
            </a:r>
            <a:r>
              <a:rPr lang="en-US" sz="1200" b="0" dirty="0">
                <a:solidFill>
                  <a:srgbClr val="A88C00"/>
                </a:solidFill>
                <a:effectLst/>
                <a:latin typeface="Consolas" panose="020B0609020204030204" pitchFamily="49" charset="0"/>
              </a:rPr>
              <a:t>MATCH_PREFETCH_W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A88C00"/>
                </a:solidFill>
                <a:effectLst/>
                <a:latin typeface="Consolas" panose="020B0609020204030204" pitchFamily="49" charset="0"/>
              </a:rPr>
              <a:t>MASK_PREFETCH_W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95A8"/>
                </a:solidFill>
                <a:effectLst/>
                <a:latin typeface="Consolas" panose="020B0609020204030204" pitchFamily="49" charset="0"/>
              </a:rPr>
              <a:t>match_opcode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5842F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200" b="0" dirty="0">
                <a:solidFill>
                  <a:srgbClr val="FA89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4D57"/>
                </a:solidFill>
                <a:latin typeface="Consolas" panose="020B0609020204030204" pitchFamily="49" charset="0"/>
              </a:rPr>
              <a:t>…</a:t>
            </a:r>
          </a:p>
          <a:p>
            <a:pPr>
              <a:spcBef>
                <a:spcPts val="200"/>
              </a:spcBef>
            </a:pPr>
            <a:r>
              <a:rPr lang="en-US" sz="1200" b="0" dirty="0">
                <a:solidFill>
                  <a:srgbClr val="004D57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br>
              <a:rPr lang="en-US" sz="1200" b="0" dirty="0">
                <a:solidFill>
                  <a:srgbClr val="005661"/>
                </a:solidFill>
                <a:effectLst/>
                <a:latin typeface="Consolas" panose="020B0609020204030204" pitchFamily="49" charset="0"/>
              </a:rPr>
            </a:br>
            <a:endParaRPr lang="en-US" sz="1200" b="0" dirty="0">
              <a:solidFill>
                <a:srgbClr val="0056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D91986-1E91-412B-8ED2-94920B893A4B}"/>
              </a:ext>
            </a:extLst>
          </p:cNvPr>
          <p:cNvSpPr txBox="1"/>
          <p:nvPr/>
        </p:nvSpPr>
        <p:spPr>
          <a:xfrm>
            <a:off x="200903" y="4265473"/>
            <a:ext cx="609499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riscv-binutils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/include/opcode/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riscv-opc.c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tx2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9799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1_BasicWhite">
  <a:themeElements>
    <a:clrScheme name="Intel2020">
      <a:dk1>
        <a:srgbClr val="000000"/>
      </a:dk1>
      <a:lt1>
        <a:srgbClr val="FFFFFF"/>
      </a:lt1>
      <a:dk2>
        <a:srgbClr val="004A86"/>
      </a:dk2>
      <a:lt2>
        <a:srgbClr val="525252"/>
      </a:lt2>
      <a:accent1>
        <a:srgbClr val="0068B5"/>
      </a:accent1>
      <a:accent2>
        <a:srgbClr val="00C7FD"/>
      </a:accent2>
      <a:accent3>
        <a:srgbClr val="F6CB4B"/>
      </a:accent3>
      <a:accent4>
        <a:srgbClr val="D96930"/>
      </a:accent4>
      <a:accent5>
        <a:srgbClr val="8F5DA2"/>
      </a:accent5>
      <a:accent6>
        <a:srgbClr val="8BAE46"/>
      </a:accent6>
      <a:hlink>
        <a:srgbClr val="0068B5"/>
      </a:hlink>
      <a:folHlink>
        <a:srgbClr val="0068B5"/>
      </a:folHlink>
    </a:clrScheme>
    <a:fontScheme name="Custom 11">
      <a:majorFont>
        <a:latin typeface="Intel Clear Light"/>
        <a:ea typeface="Helvetica Neue"/>
        <a:cs typeface="Helvetica Neue"/>
      </a:majorFont>
      <a:minorFont>
        <a:latin typeface="Intel Clear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0" tIns="0" rIns="0" bIns="0" numCol="1" spcCol="38100" rtlCol="0" anchor="t" anchorCtr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cap="none" spc="0" normalizeH="0" baseline="0" dirty="0" err="1" smtClean="0">
            <a:ln>
              <a:noFill/>
            </a:ln>
            <a:solidFill>
              <a:schemeClr val="tx2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Intel_Internal_PPT_Template_White_Intel_Internal _PPT_Template_Final" id="{C3456016-2AA3-D34E-86BF-A1D609CAAC0C}" vid="{9A918FA0-80F6-F84A-9634-3248CA2F271A}"/>
    </a:ext>
  </a:extLst>
</a:theme>
</file>

<file path=ppt/theme/theme2.xml><?xml version="1.0" encoding="utf-8"?>
<a:theme xmlns:a="http://schemas.openxmlformats.org/drawingml/2006/main" name="22_BasicWhite">
  <a:themeElements>
    <a:clrScheme name="Intel2020">
      <a:dk1>
        <a:srgbClr val="000000"/>
      </a:dk1>
      <a:lt1>
        <a:srgbClr val="FFFFFF"/>
      </a:lt1>
      <a:dk2>
        <a:srgbClr val="004A86"/>
      </a:dk2>
      <a:lt2>
        <a:srgbClr val="525252"/>
      </a:lt2>
      <a:accent1>
        <a:srgbClr val="0068B5"/>
      </a:accent1>
      <a:accent2>
        <a:srgbClr val="00C7FD"/>
      </a:accent2>
      <a:accent3>
        <a:srgbClr val="F6CB4B"/>
      </a:accent3>
      <a:accent4>
        <a:srgbClr val="D96930"/>
      </a:accent4>
      <a:accent5>
        <a:srgbClr val="8F5DA2"/>
      </a:accent5>
      <a:accent6>
        <a:srgbClr val="8BAE46"/>
      </a:accent6>
      <a:hlink>
        <a:srgbClr val="0068B5"/>
      </a:hlink>
      <a:folHlink>
        <a:srgbClr val="0068B5"/>
      </a:folHlink>
    </a:clrScheme>
    <a:fontScheme name="Custom 11">
      <a:majorFont>
        <a:latin typeface="Intel Clear Light"/>
        <a:ea typeface="Helvetica Neue"/>
        <a:cs typeface="Helvetica Neue"/>
      </a:majorFont>
      <a:minorFont>
        <a:latin typeface="Intel Clear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no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0" tIns="0" rIns="0" bIns="0" numCol="1" spcCol="38100" rtlCol="0" anchor="t" anchorCtr="0">
        <a:spAutoFit/>
      </a:bodyPr>
      <a:lstStyle>
        <a:defPPr marL="0" marR="0" indent="0" algn="l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b="0" i="0" u="none" strike="noStrike" cap="none" spc="0" normalizeH="0" baseline="0" dirty="0" err="1" smtClean="0">
            <a:ln>
              <a:noFill/>
            </a:ln>
            <a:solidFill>
              <a:schemeClr val="tx2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Intel 20201029">
  <a:themeElements>
    <a:clrScheme name="Intel 2020">
      <a:dk1>
        <a:srgbClr val="525252"/>
      </a:dk1>
      <a:lt1>
        <a:srgbClr val="FFFFFF"/>
      </a:lt1>
      <a:dk2>
        <a:srgbClr val="004A86"/>
      </a:dk2>
      <a:lt2>
        <a:srgbClr val="FFFFFF"/>
      </a:lt2>
      <a:accent1>
        <a:srgbClr val="0068B5"/>
      </a:accent1>
      <a:accent2>
        <a:srgbClr val="00C7FD"/>
      </a:accent2>
      <a:accent3>
        <a:srgbClr val="FEC91B"/>
      </a:accent3>
      <a:accent4>
        <a:srgbClr val="E96115"/>
      </a:accent4>
      <a:accent5>
        <a:srgbClr val="8F5DA2"/>
      </a:accent5>
      <a:accent6>
        <a:srgbClr val="8BAE46"/>
      </a:accent6>
      <a:hlink>
        <a:srgbClr val="00C7FD"/>
      </a:hlink>
      <a:folHlink>
        <a:srgbClr val="0068B5"/>
      </a:folHlink>
    </a:clrScheme>
    <a:fontScheme name="IntelOne">
      <a:majorFont>
        <a:latin typeface="IntelOne Display Light"/>
        <a:ea typeface="Arial"/>
        <a:cs typeface="Arial"/>
      </a:majorFont>
      <a:minorFont>
        <a:latin typeface="IntelOne Display Regular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Classic Tint 2">
      <a:srgbClr val="76CEFF"/>
    </a:custClr>
    <a:custClr name="Energy Tint 2">
      <a:srgbClr val="B4F0FF"/>
    </a:custClr>
    <a:custClr name="Carbon Tint 2">
      <a:srgbClr val="E9E9E9"/>
    </a:custClr>
    <a:custClr name="Steel Tint 2">
      <a:srgbClr val="B9D6E5"/>
    </a:custClr>
    <a:custClr name="Geode Tint 2">
      <a:srgbClr val="EEC3F7"/>
    </a:custClr>
    <a:custClr name="Moss Tint 2">
      <a:srgbClr val="D7F3A2"/>
    </a:custClr>
    <a:custClr name="Rust Tint 2">
      <a:srgbClr val="FFC599"/>
    </a:custClr>
    <a:custClr name="Cobalt Tint 2">
      <a:srgbClr val="98A1FF"/>
    </a:custClr>
    <a:custClr name="Coral Tint 2">
      <a:srgbClr val="FFB6B9"/>
    </a:custClr>
    <a:custClr name="white">
      <a:srgbClr val="FFFFFF"/>
    </a:custClr>
    <a:custClr name="Classic Tint 1">
      <a:srgbClr val="00A3F6"/>
    </a:custClr>
    <a:custClr name="Energy Tint 1">
      <a:srgbClr val="7BDEFF"/>
    </a:custClr>
    <a:custClr name="Carbon Tint 1">
      <a:srgbClr val="AEAEAE"/>
    </a:custClr>
    <a:custClr name="Steel Tint 1">
      <a:srgbClr val="86B3CA"/>
    </a:custClr>
    <a:custClr name="Geode Tint 1">
      <a:srgbClr val="CC94DA"/>
    </a:custClr>
    <a:custClr name="Moss Tint 1">
      <a:srgbClr val="B1D272"/>
    </a:custClr>
    <a:custClr name="Rust Tint 1">
      <a:srgbClr val="FF8F51"/>
    </a:custClr>
    <a:custClr name="Cobalt Tint 1">
      <a:srgbClr val="5B69FF"/>
    </a:custClr>
    <a:custClr name="Coral Tint 1">
      <a:srgbClr val="FF848A"/>
    </a:custClr>
    <a:custClr name="Daisy Tint 1">
      <a:srgbClr val="FFE17A"/>
    </a:custClr>
    <a:custClr name="Classic">
      <a:srgbClr val="0068B5"/>
    </a:custClr>
    <a:custClr name="Energy">
      <a:srgbClr val="00C7FD"/>
    </a:custClr>
    <a:custClr name="Carbon">
      <a:srgbClr val="808080"/>
    </a:custClr>
    <a:custClr name="Steel">
      <a:srgbClr val="548FAD"/>
    </a:custClr>
    <a:custClr name="Geode">
      <a:srgbClr val="8F5DA2"/>
    </a:custClr>
    <a:custClr name="Moss">
      <a:srgbClr val="8BAE46"/>
    </a:custClr>
    <a:custClr name="Rust">
      <a:srgbClr val="E96115"/>
    </a:custClr>
    <a:custClr name="Cobalt">
      <a:srgbClr val="1E2EB8"/>
    </a:custClr>
    <a:custClr name="Coral">
      <a:srgbClr val="FF5662"/>
    </a:custClr>
    <a:custClr name="Daisy">
      <a:srgbClr val="FEC91B"/>
    </a:custClr>
    <a:custClr name="Classic Shade 1">
      <a:srgbClr val="004A86"/>
    </a:custClr>
    <a:custClr name="Energy Shade 1">
      <a:srgbClr val="0095CA"/>
    </a:custClr>
    <a:custClr name="Carbon Shade 1">
      <a:srgbClr val="525252"/>
    </a:custClr>
    <a:custClr name="Steel Shade 1">
      <a:srgbClr val="41728A"/>
    </a:custClr>
    <a:custClr name="Geode Shade 1">
      <a:srgbClr val="653171"/>
    </a:custClr>
    <a:custClr name="Moss Shade 1">
      <a:srgbClr val="708541"/>
    </a:custClr>
    <a:custClr name="Rust Shade 1">
      <a:srgbClr val="B24501"/>
    </a:custClr>
    <a:custClr name="Cobalt Shade 1">
      <a:srgbClr val="000F8A"/>
    </a:custClr>
    <a:custClr name="Coral Shade 1">
      <a:srgbClr val="C81326"/>
    </a:custClr>
    <a:custClr name="Daisy Shade 1">
      <a:srgbClr val="EDB200"/>
    </a:custClr>
    <a:custClr name="Classic Shade 2">
      <a:srgbClr val="00285A"/>
    </a:custClr>
    <a:custClr name="Energy Shade 2">
      <a:srgbClr val="005B85"/>
    </a:custClr>
    <a:custClr name="Carbon Shade 2">
      <a:srgbClr val="262626"/>
    </a:custClr>
    <a:custClr name="Steel Shade 2">
      <a:srgbClr val="183544"/>
    </a:custClr>
    <a:custClr name="black">
      <a:srgbClr val="000000"/>
    </a:custClr>
    <a:custClr name="Moss Shade 2">
      <a:srgbClr val="515A3D"/>
    </a:custClr>
    <a:custClr name="black">
      <a:srgbClr val="000000"/>
    </a:custClr>
    <a:custClr name="Cobalt Shade 2">
      <a:srgbClr val="000864"/>
    </a:custClr>
    <a:custClr name="black">
      <a:srgbClr val="000000"/>
    </a:custClr>
    <a:custClr name="Daisy Shade 2">
      <a:srgbClr val="C98F00"/>
    </a:custClr>
  </a:custClrLst>
</a:theme>
</file>

<file path=ppt/theme/theme4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ED53EA91FB9D4FBB0846724770F26D" ma:contentTypeVersion="6" ma:contentTypeDescription="Create a new document." ma:contentTypeScope="" ma:versionID="476f38e32350dbcd2a7948b265c3bb55">
  <xsd:schema xmlns:xsd="http://www.w3.org/2001/XMLSchema" xmlns:xs="http://www.w3.org/2001/XMLSchema" xmlns:p="http://schemas.microsoft.com/office/2006/metadata/properties" xmlns:ns2="283a5931-602a-40b6-9175-a5c8e281c06f" xmlns:ns3="a71be665-3fcb-4035-a6b0-50519def2e16" targetNamespace="http://schemas.microsoft.com/office/2006/metadata/properties" ma:root="true" ma:fieldsID="3197631b8eeb5080f6911a8248bc6223" ns2:_="" ns3:_="">
    <xsd:import namespace="283a5931-602a-40b6-9175-a5c8e281c06f"/>
    <xsd:import namespace="a71be665-3fcb-4035-a6b0-50519def2e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3a5931-602a-40b6-9175-a5c8e281c06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1be665-3fcb-4035-a6b0-50519def2e1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1C66F3-FBD8-4B0F-98D9-445FE3649D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24B8A99-8161-4D52-8DFD-478F5C1B3170}">
  <ds:schemaRefs>
    <ds:schemaRef ds:uri="283a5931-602a-40b6-9175-a5c8e281c06f"/>
    <ds:schemaRef ds:uri="a71be665-3fcb-4035-a6b0-50519def2e1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2BDD469-5A41-472F-AC16-5D9173FC739A}">
  <ds:schemaRefs>
    <ds:schemaRef ds:uri="283a5931-602a-40b6-9175-a5c8e281c06f"/>
    <ds:schemaRef ds:uri="a71be665-3fcb-4035-a6b0-50519def2e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9aa06179-68b3-4e2b-b09b-a2424735516b}" enabled="1" method="Privileged" siteId="{46c98d88-e344-4ed4-8496-4ed7712e255d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28625</TotalTime>
  <Words>4556</Words>
  <Application>Microsoft Office PowerPoint</Application>
  <PresentationFormat>Widescreen</PresentationFormat>
  <Paragraphs>523</Paragraphs>
  <Slides>21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7" baseType="lpstr">
      <vt:lpstr>CMUSansSerif</vt:lpstr>
      <vt:lpstr>Helvetica Neue</vt:lpstr>
      <vt:lpstr>Helvetica Neue Medium</vt:lpstr>
      <vt:lpstr>Neo Sans Intel</vt:lpstr>
      <vt:lpstr>Arial</vt:lpstr>
      <vt:lpstr>Calibri</vt:lpstr>
      <vt:lpstr>Consolas</vt:lpstr>
      <vt:lpstr>Helvetica</vt:lpstr>
      <vt:lpstr>Intel Clear</vt:lpstr>
      <vt:lpstr>IntelOne Display Light</vt:lpstr>
      <vt:lpstr>IntelOne Display Regular</vt:lpstr>
      <vt:lpstr>Wingdings</vt:lpstr>
      <vt:lpstr>21_BasicWhite</vt:lpstr>
      <vt:lpstr>22_BasicWhite</vt:lpstr>
      <vt:lpstr>Intel 20201029</vt:lpstr>
      <vt:lpstr>think-cell Slide</vt:lpstr>
      <vt:lpstr>Support  RISC-V Prefetch Instructions in Gem5</vt:lpstr>
      <vt:lpstr>RISCV Prefetch Instructions</vt:lpstr>
      <vt:lpstr>Add RISCV Prefetch Instructions in Gem5 -- Decode</vt:lpstr>
      <vt:lpstr>Add RISCV Prefetch Instructions in Gem5</vt:lpstr>
      <vt:lpstr>Add RISCV Prefetch Instructions in Gem5</vt:lpstr>
      <vt:lpstr>Gem5’s Trap Handling for Prefetch Instructions</vt:lpstr>
      <vt:lpstr>Gem5’s MemAcc Handling for Prefetch Instructions</vt:lpstr>
      <vt:lpstr>Gem5’s MemAcc Handling for Prefetch Instructions</vt:lpstr>
      <vt:lpstr>RISCV-GNU-Toolchain</vt:lpstr>
      <vt:lpstr>RISCV-GNU-Toolchain -- Test</vt:lpstr>
      <vt:lpstr>Test – GDB</vt:lpstr>
      <vt:lpstr>Test – Matrix Addition</vt:lpstr>
      <vt:lpstr>Test – Libquantum</vt:lpstr>
      <vt:lpstr>Libquantum</vt:lpstr>
      <vt:lpstr>Libquantum</vt:lpstr>
      <vt:lpstr>Libquantum</vt:lpstr>
      <vt:lpstr>Libquantum - PF</vt:lpstr>
      <vt:lpstr>SPEC 2006 -- TEST</vt:lpstr>
      <vt:lpstr>PowerPoint Presentation</vt:lpstr>
      <vt:lpstr>SPEC 2006 -- TEST</vt:lpstr>
      <vt:lpstr>Support  RISC-V Prefetch Instructions in Gem5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 Labs China</dc:title>
  <dc:creator>Ren, Yongqing</dc:creator>
  <cp:lastModifiedBy>Miao, Chenlu</cp:lastModifiedBy>
  <cp:revision>22</cp:revision>
  <dcterms:created xsi:type="dcterms:W3CDTF">2021-02-23T09:11:17Z</dcterms:created>
  <dcterms:modified xsi:type="dcterms:W3CDTF">2023-05-08T07:14:14Z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aa06179-68b3-4e2b-b09b-a2424735516b_Enabled">
    <vt:lpwstr>True</vt:lpwstr>
  </property>
  <property fmtid="{D5CDD505-2E9C-101B-9397-08002B2CF9AE}" pid="3" name="MSIP_Label_9aa06179-68b3-4e2b-b09b-a2424735516b_SiteId">
    <vt:lpwstr>46c98d88-e344-4ed4-8496-4ed7712e255d</vt:lpwstr>
  </property>
  <property fmtid="{D5CDD505-2E9C-101B-9397-08002B2CF9AE}" pid="4" name="MSIP_Label_9aa06179-68b3-4e2b-b09b-a2424735516b_Owner">
    <vt:lpwstr>jiqiang.song@intel.com</vt:lpwstr>
  </property>
  <property fmtid="{D5CDD505-2E9C-101B-9397-08002B2CF9AE}" pid="5" name="MSIP_Label_9aa06179-68b3-4e2b-b09b-a2424735516b_SetDate">
    <vt:lpwstr>2021-05-26T17:18:03.2619973Z</vt:lpwstr>
  </property>
  <property fmtid="{D5CDD505-2E9C-101B-9397-08002B2CF9AE}" pid="6" name="MSIP_Label_9aa06179-68b3-4e2b-b09b-a2424735516b_Name">
    <vt:lpwstr>Intel Confidential</vt:lpwstr>
  </property>
  <property fmtid="{D5CDD505-2E9C-101B-9397-08002B2CF9AE}" pid="7" name="MSIP_Label_9aa06179-68b3-4e2b-b09b-a2424735516b_Application">
    <vt:lpwstr>Microsoft Azure Information Protection</vt:lpwstr>
  </property>
  <property fmtid="{D5CDD505-2E9C-101B-9397-08002B2CF9AE}" pid="8" name="MSIP_Label_9aa06179-68b3-4e2b-b09b-a2424735516b_ActionId">
    <vt:lpwstr>12629d07-ebf4-411a-b406-310235870fc8</vt:lpwstr>
  </property>
  <property fmtid="{D5CDD505-2E9C-101B-9397-08002B2CF9AE}" pid="9" name="MSIP_Label_9aa06179-68b3-4e2b-b09b-a2424735516b_Extended_MSFT_Method">
    <vt:lpwstr>Manual</vt:lpwstr>
  </property>
  <property fmtid="{D5CDD505-2E9C-101B-9397-08002B2CF9AE}" pid="10" name="Sensitivity">
    <vt:lpwstr>Intel Confidential</vt:lpwstr>
  </property>
  <property fmtid="{D5CDD505-2E9C-101B-9397-08002B2CF9AE}" pid="11" name="ContentTypeId">
    <vt:lpwstr>0x010100B3ED53EA91FB9D4FBB0846724770F26D</vt:lpwstr>
  </property>
</Properties>
</file>